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444" r:id="rId2"/>
    <p:sldId id="445" r:id="rId3"/>
    <p:sldId id="442" r:id="rId4"/>
    <p:sldId id="443" r:id="rId5"/>
    <p:sldId id="446" r:id="rId6"/>
    <p:sldId id="447" r:id="rId7"/>
    <p:sldId id="448" r:id="rId8"/>
    <p:sldId id="449" r:id="rId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5" d="100"/>
          <a:sy n="75" d="100"/>
        </p:scale>
        <p:origin x="69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BE43E024-D306-4D60-8FEE-0C96C3F3BF25}" type="datetimeFigureOut">
              <a:rPr lang="fr-FR" smtClean="0"/>
              <a:t>30/11/2020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B9F11DA-71F4-447E-9B7A-D05712500DD1}" type="slidenum">
              <a:rPr lang="fr-FR" smtClean="0"/>
              <a:t>‹N°›</a:t>
            </a:fld>
            <a:endParaRPr lang="fr-FR"/>
          </a:p>
        </p:txBody>
      </p:sp>
    </p:spTree>
    <p:extLst>
      <p:ext uri="{BB962C8B-B14F-4D97-AF65-F5344CB8AC3E}">
        <p14:creationId xmlns:p14="http://schemas.microsoft.com/office/powerpoint/2010/main" val="2280547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E43E024-D306-4D60-8FEE-0C96C3F3BF25}" type="datetimeFigureOut">
              <a:rPr lang="fr-FR" smtClean="0"/>
              <a:t>30/11/2020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B9F11DA-71F4-447E-9B7A-D05712500DD1}" type="slidenum">
              <a:rPr lang="fr-FR" smtClean="0"/>
              <a:t>‹N°›</a:t>
            </a:fld>
            <a:endParaRPr lang="fr-FR"/>
          </a:p>
        </p:txBody>
      </p:sp>
    </p:spTree>
    <p:extLst>
      <p:ext uri="{BB962C8B-B14F-4D97-AF65-F5344CB8AC3E}">
        <p14:creationId xmlns:p14="http://schemas.microsoft.com/office/powerpoint/2010/main" val="39444568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E43E024-D306-4D60-8FEE-0C96C3F3BF25}" type="datetimeFigureOut">
              <a:rPr lang="fr-FR" smtClean="0"/>
              <a:t>30/11/2020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B9F11DA-71F4-447E-9B7A-D05712500DD1}" type="slidenum">
              <a:rPr lang="fr-FR" smtClean="0"/>
              <a:t>‹N°›</a:t>
            </a:fld>
            <a:endParaRPr lang="fr-FR"/>
          </a:p>
        </p:txBody>
      </p:sp>
    </p:spTree>
    <p:extLst>
      <p:ext uri="{BB962C8B-B14F-4D97-AF65-F5344CB8AC3E}">
        <p14:creationId xmlns:p14="http://schemas.microsoft.com/office/powerpoint/2010/main" val="1725930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fr-FR"/>
              <a:t>Cliquez pour modifier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E43E024-D306-4D60-8FEE-0C96C3F3BF25}" type="datetimeFigureOut">
              <a:rPr lang="fr-FR" smtClean="0"/>
              <a:t>30/11/2020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B9F11DA-71F4-447E-9B7A-D05712500DD1}" type="slidenum">
              <a:rPr lang="fr-FR" smtClean="0"/>
              <a:t>‹N°›</a:t>
            </a:fld>
            <a:endParaRPr lang="fr-F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9669730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E43E024-D306-4D60-8FEE-0C96C3F3BF25}" type="datetimeFigureOut">
              <a:rPr lang="fr-FR" smtClean="0"/>
              <a:t>30/11/2020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B9F11DA-71F4-447E-9B7A-D05712500DD1}" type="slidenum">
              <a:rPr lang="fr-FR" smtClean="0"/>
              <a:t>‹N°›</a:t>
            </a:fld>
            <a:endParaRPr lang="fr-FR"/>
          </a:p>
        </p:txBody>
      </p:sp>
    </p:spTree>
    <p:extLst>
      <p:ext uri="{BB962C8B-B14F-4D97-AF65-F5344CB8AC3E}">
        <p14:creationId xmlns:p14="http://schemas.microsoft.com/office/powerpoint/2010/main" val="2110073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E43E024-D306-4D60-8FEE-0C96C3F3BF25}" type="datetimeFigureOut">
              <a:rPr lang="fr-FR" smtClean="0"/>
              <a:t>30/11/2020</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B9F11DA-71F4-447E-9B7A-D05712500DD1}" type="slidenum">
              <a:rPr lang="fr-FR" smtClean="0"/>
              <a:t>‹N°›</a:t>
            </a:fld>
            <a:endParaRPr lang="fr-FR"/>
          </a:p>
        </p:txBody>
      </p:sp>
    </p:spTree>
    <p:extLst>
      <p:ext uri="{BB962C8B-B14F-4D97-AF65-F5344CB8AC3E}">
        <p14:creationId xmlns:p14="http://schemas.microsoft.com/office/powerpoint/2010/main" val="25055503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E43E024-D306-4D60-8FEE-0C96C3F3BF25}" type="datetimeFigureOut">
              <a:rPr lang="fr-FR" smtClean="0"/>
              <a:t>30/11/2020</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B9F11DA-71F4-447E-9B7A-D05712500DD1}" type="slidenum">
              <a:rPr lang="fr-FR" smtClean="0"/>
              <a:t>‹N°›</a:t>
            </a:fld>
            <a:endParaRPr lang="fr-FR"/>
          </a:p>
        </p:txBody>
      </p:sp>
    </p:spTree>
    <p:extLst>
      <p:ext uri="{BB962C8B-B14F-4D97-AF65-F5344CB8AC3E}">
        <p14:creationId xmlns:p14="http://schemas.microsoft.com/office/powerpoint/2010/main" val="8795080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E43E024-D306-4D60-8FEE-0C96C3F3BF25}" type="datetimeFigureOut">
              <a:rPr lang="fr-FR" smtClean="0"/>
              <a:t>30/11/2020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B9F11DA-71F4-447E-9B7A-D05712500DD1}" type="slidenum">
              <a:rPr lang="fr-FR" smtClean="0"/>
              <a:t>‹N°›</a:t>
            </a:fld>
            <a:endParaRPr lang="fr-FR"/>
          </a:p>
        </p:txBody>
      </p:sp>
    </p:spTree>
    <p:extLst>
      <p:ext uri="{BB962C8B-B14F-4D97-AF65-F5344CB8AC3E}">
        <p14:creationId xmlns:p14="http://schemas.microsoft.com/office/powerpoint/2010/main" val="24431183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E43E024-D306-4D60-8FEE-0C96C3F3BF25}" type="datetimeFigureOut">
              <a:rPr lang="fr-FR" smtClean="0"/>
              <a:t>30/11/2020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B9F11DA-71F4-447E-9B7A-D05712500DD1}" type="slidenum">
              <a:rPr lang="fr-FR" smtClean="0"/>
              <a:t>‹N°›</a:t>
            </a:fld>
            <a:endParaRPr lang="fr-FR"/>
          </a:p>
        </p:txBody>
      </p:sp>
    </p:spTree>
    <p:extLst>
      <p:ext uri="{BB962C8B-B14F-4D97-AF65-F5344CB8AC3E}">
        <p14:creationId xmlns:p14="http://schemas.microsoft.com/office/powerpoint/2010/main" val="2418216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3"/>
          <p:cNvSpPr>
            <a:spLocks noGrp="1"/>
          </p:cNvSpPr>
          <p:nvPr>
            <p:ph type="dt" sz="half" idx="10"/>
          </p:nvPr>
        </p:nvSpPr>
        <p:spPr/>
        <p:txBody>
          <a:bodyPr/>
          <a:lstStyle/>
          <a:p>
            <a:fld id="{BE43E024-D306-4D60-8FEE-0C96C3F3BF25}" type="datetimeFigureOut">
              <a:rPr lang="fr-FR" smtClean="0"/>
              <a:t>30/11/2020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B9F11DA-71F4-447E-9B7A-D05712500DD1}" type="slidenum">
              <a:rPr lang="fr-FR" smtClean="0"/>
              <a:t>‹N°›</a:t>
            </a:fld>
            <a:endParaRPr lang="fr-FR"/>
          </a:p>
        </p:txBody>
      </p:sp>
    </p:spTree>
    <p:extLst>
      <p:ext uri="{BB962C8B-B14F-4D97-AF65-F5344CB8AC3E}">
        <p14:creationId xmlns:p14="http://schemas.microsoft.com/office/powerpoint/2010/main" val="1876385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E43E024-D306-4D60-8FEE-0C96C3F3BF25}" type="datetimeFigureOut">
              <a:rPr lang="fr-FR" smtClean="0"/>
              <a:t>30/11/2020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B9F11DA-71F4-447E-9B7A-D05712500DD1}" type="slidenum">
              <a:rPr lang="fr-FR" smtClean="0"/>
              <a:t>‹N°›</a:t>
            </a:fld>
            <a:endParaRPr lang="fr-FR"/>
          </a:p>
        </p:txBody>
      </p:sp>
    </p:spTree>
    <p:extLst>
      <p:ext uri="{BB962C8B-B14F-4D97-AF65-F5344CB8AC3E}">
        <p14:creationId xmlns:p14="http://schemas.microsoft.com/office/powerpoint/2010/main" val="2161041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BE43E024-D306-4D60-8FEE-0C96C3F3BF25}" type="datetimeFigureOut">
              <a:rPr lang="fr-FR" smtClean="0"/>
              <a:t>30/11/2020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B9F11DA-71F4-447E-9B7A-D05712500DD1}" type="slidenum">
              <a:rPr lang="fr-FR" smtClean="0"/>
              <a:t>‹N°›</a:t>
            </a:fld>
            <a:endParaRPr lang="fr-FR"/>
          </a:p>
        </p:txBody>
      </p:sp>
    </p:spTree>
    <p:extLst>
      <p:ext uri="{BB962C8B-B14F-4D97-AF65-F5344CB8AC3E}">
        <p14:creationId xmlns:p14="http://schemas.microsoft.com/office/powerpoint/2010/main" val="1851822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E43E024-D306-4D60-8FEE-0C96C3F3BF25}" type="datetimeFigureOut">
              <a:rPr lang="fr-FR" smtClean="0"/>
              <a:t>30/11/2020</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2B9F11DA-71F4-447E-9B7A-D05712500DD1}" type="slidenum">
              <a:rPr lang="fr-FR" smtClean="0"/>
              <a:t>‹N°›</a:t>
            </a:fld>
            <a:endParaRPr lang="fr-FR"/>
          </a:p>
        </p:txBody>
      </p:sp>
    </p:spTree>
    <p:extLst>
      <p:ext uri="{BB962C8B-B14F-4D97-AF65-F5344CB8AC3E}">
        <p14:creationId xmlns:p14="http://schemas.microsoft.com/office/powerpoint/2010/main" val="15810575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BE43E024-D306-4D60-8FEE-0C96C3F3BF25}" type="datetimeFigureOut">
              <a:rPr lang="fr-FR" smtClean="0"/>
              <a:t>30/11/2020</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2B9F11DA-71F4-447E-9B7A-D05712500DD1}" type="slidenum">
              <a:rPr lang="fr-FR" smtClean="0"/>
              <a:t>‹N°›</a:t>
            </a:fld>
            <a:endParaRPr lang="fr-FR"/>
          </a:p>
        </p:txBody>
      </p:sp>
    </p:spTree>
    <p:extLst>
      <p:ext uri="{BB962C8B-B14F-4D97-AF65-F5344CB8AC3E}">
        <p14:creationId xmlns:p14="http://schemas.microsoft.com/office/powerpoint/2010/main" val="30090783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E43E024-D306-4D60-8FEE-0C96C3F3BF25}" type="datetimeFigureOut">
              <a:rPr lang="fr-FR" smtClean="0"/>
              <a:t>30/11/2020</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2B9F11DA-71F4-447E-9B7A-D05712500DD1}" type="slidenum">
              <a:rPr lang="fr-FR" smtClean="0"/>
              <a:t>‹N°›</a:t>
            </a:fld>
            <a:endParaRPr lang="fr-FR"/>
          </a:p>
        </p:txBody>
      </p:sp>
    </p:spTree>
    <p:extLst>
      <p:ext uri="{BB962C8B-B14F-4D97-AF65-F5344CB8AC3E}">
        <p14:creationId xmlns:p14="http://schemas.microsoft.com/office/powerpoint/2010/main" val="1502199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7" name="Date Placeholder 4"/>
          <p:cNvSpPr>
            <a:spLocks noGrp="1"/>
          </p:cNvSpPr>
          <p:nvPr>
            <p:ph type="dt" sz="half" idx="10"/>
          </p:nvPr>
        </p:nvSpPr>
        <p:spPr/>
        <p:txBody>
          <a:bodyPr/>
          <a:lstStyle/>
          <a:p>
            <a:fld id="{BE43E024-D306-4D60-8FEE-0C96C3F3BF25}" type="datetimeFigureOut">
              <a:rPr lang="fr-FR" smtClean="0"/>
              <a:t>30/11/2020</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2B9F11DA-71F4-447E-9B7A-D05712500DD1}" type="slidenum">
              <a:rPr lang="fr-FR" smtClean="0"/>
              <a:t>‹N°›</a:t>
            </a:fld>
            <a:endParaRPr lang="fr-FR"/>
          </a:p>
        </p:txBody>
      </p:sp>
    </p:spTree>
    <p:extLst>
      <p:ext uri="{BB962C8B-B14F-4D97-AF65-F5344CB8AC3E}">
        <p14:creationId xmlns:p14="http://schemas.microsoft.com/office/powerpoint/2010/main" val="3121217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E43E024-D306-4D60-8FEE-0C96C3F3BF25}" type="datetimeFigureOut">
              <a:rPr lang="fr-FR" smtClean="0"/>
              <a:t>30/11/2020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B9F11DA-71F4-447E-9B7A-D05712500DD1}" type="slidenum">
              <a:rPr lang="fr-FR" smtClean="0"/>
              <a:t>‹N°›</a:t>
            </a:fld>
            <a:endParaRPr lang="fr-FR"/>
          </a:p>
        </p:txBody>
      </p:sp>
    </p:spTree>
    <p:extLst>
      <p:ext uri="{BB962C8B-B14F-4D97-AF65-F5344CB8AC3E}">
        <p14:creationId xmlns:p14="http://schemas.microsoft.com/office/powerpoint/2010/main" val="674829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E43E024-D306-4D60-8FEE-0C96C3F3BF25}" type="datetimeFigureOut">
              <a:rPr lang="fr-FR" smtClean="0"/>
              <a:t>30/11/2020</a:t>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2B9F11DA-71F4-447E-9B7A-D05712500DD1}" type="slidenum">
              <a:rPr lang="fr-FR" smtClean="0"/>
              <a:t>‹N°›</a:t>
            </a:fld>
            <a:endParaRPr lang="fr-FR"/>
          </a:p>
        </p:txBody>
      </p:sp>
    </p:spTree>
    <p:extLst>
      <p:ext uri="{BB962C8B-B14F-4D97-AF65-F5344CB8AC3E}">
        <p14:creationId xmlns:p14="http://schemas.microsoft.com/office/powerpoint/2010/main" val="129544419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www.legifrance.gouv.fr/affichCodeArticle.do?cidTexte=LEGITEXT000006074075&amp;idArticle=LEGIARTI000031213636" TargetMode="Externa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hyperlink" Target="https://www.legifrance.gouv.fr/affichCodeArticle.do?cidTexte=LEGITEXT000006074075&amp;idArticle=LEGIARTI000006815801"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www.legifrance.gouv.fr/affichCodeArticle.do?cidTexte=LEGITEXT000006074075&amp;idArticle=LEGIARTI000006815801" TargetMode="Externa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hyperlink" Target="https://www.legifrance.gouv.fr/affichCodeArticle.do?cidTexte=LEGITEXT000006071154&amp;idArticle=LEGIARTI000006574880" TargetMode="External"/><Relationship Id="rId4" Type="http://schemas.openxmlformats.org/officeDocument/2006/relationships/hyperlink" Target="https://www.legifrance.gouv.fr/affichCodeArticle.do?cidTexte=LEGITEXT000006071154&amp;idArticle=LEGIARTI000006574861"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www.legifrance.gouv.fr/affichCodeArticle.do?cidTexte=LEGITEXT000006074075&amp;idArticle=LEGIARTI000006815801" TargetMode="Externa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www.legifrance.gouv.fr/affichCodeArticle.do?cidTexte=LEGITEXT000006074075&amp;idArticle=LEGIARTI000006815917" TargetMode="Externa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24C16241-7130-4975-A0EB-E127E5A17CBA}"/>
              </a:ext>
            </a:extLst>
          </p:cNvPr>
          <p:cNvSpPr>
            <a:spLocks noGrp="1"/>
          </p:cNvSpPr>
          <p:nvPr>
            <p:ph type="ctrTitle"/>
          </p:nvPr>
        </p:nvSpPr>
        <p:spPr/>
        <p:txBody>
          <a:bodyPr>
            <a:normAutofit fontScale="90000"/>
          </a:bodyPr>
          <a:lstStyle/>
          <a:p>
            <a:r>
              <a:rPr lang="fr-FR" dirty="0"/>
              <a:t>Règlementation urbanisme</a:t>
            </a:r>
            <a:br>
              <a:rPr lang="fr-FR" dirty="0"/>
            </a:br>
            <a:endParaRPr lang="fr-FR" dirty="0"/>
          </a:p>
        </p:txBody>
      </p:sp>
      <p:sp>
        <p:nvSpPr>
          <p:cNvPr id="3" name="Espace réservé du numéro de diapositive 2">
            <a:extLst>
              <a:ext uri="{FF2B5EF4-FFF2-40B4-BE49-F238E27FC236}">
                <a16:creationId xmlns:a16="http://schemas.microsoft.com/office/drawing/2014/main" id="{97A821F7-56AD-4AD8-89A7-58D97A6E15CB}"/>
              </a:ext>
            </a:extLst>
          </p:cNvPr>
          <p:cNvSpPr>
            <a:spLocks noGrp="1"/>
          </p:cNvSpPr>
          <p:nvPr>
            <p:ph type="sldNum" sz="quarter" idx="12"/>
          </p:nvPr>
        </p:nvSpPr>
        <p:spPr/>
        <p:txBody>
          <a:bodyPr/>
          <a:lstStyle/>
          <a:p>
            <a:fld id="{2575F29D-B4DE-47C5-B7E8-8F3A20A4DE63}" type="slidenum">
              <a:rPr lang="fr-FR" smtClean="0"/>
              <a:t>1</a:t>
            </a:fld>
            <a:endParaRPr lang="fr-FR" dirty="0"/>
          </a:p>
        </p:txBody>
      </p:sp>
      <p:pic>
        <p:nvPicPr>
          <p:cNvPr id="5" name="Image 4">
            <a:extLst>
              <a:ext uri="{FF2B5EF4-FFF2-40B4-BE49-F238E27FC236}">
                <a16:creationId xmlns:a16="http://schemas.microsoft.com/office/drawing/2014/main" id="{00512C6D-5CF7-4011-91BE-2BC38D029C2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241414" y="12700"/>
            <a:ext cx="1898650" cy="1784350"/>
          </a:xfrm>
          <a:prstGeom prst="rect">
            <a:avLst/>
          </a:prstGeom>
          <a:noFill/>
          <a:ln>
            <a:noFill/>
          </a:ln>
        </p:spPr>
      </p:pic>
    </p:spTree>
    <p:extLst>
      <p:ext uri="{BB962C8B-B14F-4D97-AF65-F5344CB8AC3E}">
        <p14:creationId xmlns:p14="http://schemas.microsoft.com/office/powerpoint/2010/main" val="6489899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3CFB217-2CA2-485E-B4EE-462D86442068}"/>
              </a:ext>
            </a:extLst>
          </p:cNvPr>
          <p:cNvSpPr>
            <a:spLocks noGrp="1"/>
          </p:cNvSpPr>
          <p:nvPr>
            <p:ph type="title"/>
          </p:nvPr>
        </p:nvSpPr>
        <p:spPr/>
        <p:txBody>
          <a:bodyPr>
            <a:normAutofit/>
          </a:bodyPr>
          <a:lstStyle/>
          <a:p>
            <a:r>
              <a:rPr lang="fr-FR" altLang="fr-FR" b="1" dirty="0">
                <a:latin typeface="Arial" panose="020B0604020202020204" pitchFamily="34" charset="0"/>
              </a:rPr>
              <a:t>Qu’est-ce qu’une infraction ? </a:t>
            </a:r>
            <a:endParaRPr lang="fr-FR" dirty="0"/>
          </a:p>
        </p:txBody>
      </p:sp>
      <p:sp>
        <p:nvSpPr>
          <p:cNvPr id="4" name="Espace réservé du numéro de diapositive 3">
            <a:extLst>
              <a:ext uri="{FF2B5EF4-FFF2-40B4-BE49-F238E27FC236}">
                <a16:creationId xmlns:a16="http://schemas.microsoft.com/office/drawing/2014/main" id="{934639A8-0786-4C7B-9014-A66D753512F8}"/>
              </a:ext>
            </a:extLst>
          </p:cNvPr>
          <p:cNvSpPr>
            <a:spLocks noGrp="1"/>
          </p:cNvSpPr>
          <p:nvPr>
            <p:ph type="sldNum" sz="quarter" idx="12"/>
          </p:nvPr>
        </p:nvSpPr>
        <p:spPr/>
        <p:txBody>
          <a:bodyPr/>
          <a:lstStyle/>
          <a:p>
            <a:fld id="{2575F29D-B4DE-47C5-B7E8-8F3A20A4DE63}" type="slidenum">
              <a:rPr lang="fr-FR" smtClean="0"/>
              <a:t>2</a:t>
            </a:fld>
            <a:endParaRPr lang="fr-FR"/>
          </a:p>
        </p:txBody>
      </p:sp>
      <p:sp>
        <p:nvSpPr>
          <p:cNvPr id="5" name="Rectangle 1">
            <a:extLst>
              <a:ext uri="{FF2B5EF4-FFF2-40B4-BE49-F238E27FC236}">
                <a16:creationId xmlns:a16="http://schemas.microsoft.com/office/drawing/2014/main" id="{2FF45DCE-C496-45BB-8F9A-3234B9098292}"/>
              </a:ext>
            </a:extLst>
          </p:cNvPr>
          <p:cNvSpPr>
            <a:spLocks noChangeArrowheads="1"/>
          </p:cNvSpPr>
          <p:nvPr/>
        </p:nvSpPr>
        <p:spPr bwMode="auto">
          <a:xfrm>
            <a:off x="646111" y="1880967"/>
            <a:ext cx="9148145"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fr-FR" altLang="fr-FR" dirty="0">
                <a:latin typeface="+mj-lt"/>
              </a:rPr>
              <a:t>Les faits ou comportements constitutifs d'une atteinte à l'ordre social sont définis par la loi</a:t>
            </a:r>
          </a:p>
          <a:p>
            <a:pPr eaLnBrk="0" fontAlgn="base" hangingPunct="0">
              <a:spcBef>
                <a:spcPct val="0"/>
              </a:spcBef>
              <a:spcAft>
                <a:spcPct val="0"/>
              </a:spcAft>
            </a:pPr>
            <a:r>
              <a:rPr lang="fr-FR" altLang="fr-FR" dirty="0">
                <a:latin typeface="+mj-lt"/>
              </a:rPr>
              <a:t> (Code pénal, Code de l'urbanisme, Code de l'environnement...). </a:t>
            </a:r>
          </a:p>
          <a:p>
            <a:pPr eaLnBrk="0" fontAlgn="base" hangingPunct="0">
              <a:spcBef>
                <a:spcPct val="0"/>
              </a:spcBef>
              <a:spcAft>
                <a:spcPct val="0"/>
              </a:spcAft>
            </a:pPr>
            <a:r>
              <a:rPr lang="fr-FR" altLang="fr-FR" dirty="0">
                <a:latin typeface="+mj-lt"/>
              </a:rPr>
              <a:t>Outre l'élément légal, l'infraction doit comporter : </a:t>
            </a:r>
          </a:p>
          <a:p>
            <a:pPr eaLnBrk="0" fontAlgn="base" hangingPunct="0">
              <a:spcBef>
                <a:spcPct val="0"/>
              </a:spcBef>
              <a:spcAft>
                <a:spcPct val="0"/>
              </a:spcAft>
              <a:buFontTx/>
              <a:buChar char="•"/>
            </a:pPr>
            <a:r>
              <a:rPr lang="fr-FR" altLang="fr-FR" dirty="0">
                <a:latin typeface="+mj-lt"/>
              </a:rPr>
              <a:t> un élément matériel, </a:t>
            </a:r>
          </a:p>
          <a:p>
            <a:pPr eaLnBrk="0" fontAlgn="base" hangingPunct="0">
              <a:spcBef>
                <a:spcPct val="0"/>
              </a:spcBef>
              <a:spcAft>
                <a:spcPct val="0"/>
              </a:spcAft>
              <a:buFontTx/>
              <a:buChar char="•"/>
            </a:pPr>
            <a:r>
              <a:rPr lang="fr-FR" altLang="fr-FR" dirty="0">
                <a:latin typeface="+mj-lt"/>
              </a:rPr>
              <a:t> un élément intentionnel : conscience de transgresser la règle. </a:t>
            </a:r>
          </a:p>
          <a:p>
            <a:pPr eaLnBrk="0" fontAlgn="base" hangingPunct="0">
              <a:spcBef>
                <a:spcPct val="0"/>
              </a:spcBef>
              <a:spcAft>
                <a:spcPct val="0"/>
              </a:spcAft>
            </a:pPr>
            <a:endParaRPr lang="fr-FR" altLang="fr-FR" dirty="0">
              <a:latin typeface="+mj-lt"/>
            </a:endParaRPr>
          </a:p>
          <a:p>
            <a:pPr eaLnBrk="0" fontAlgn="base" hangingPunct="0">
              <a:spcBef>
                <a:spcPct val="0"/>
              </a:spcBef>
              <a:spcAft>
                <a:spcPct val="0"/>
              </a:spcAft>
            </a:pPr>
            <a:r>
              <a:rPr lang="fr-FR" altLang="fr-FR" dirty="0">
                <a:latin typeface="+mj-lt"/>
              </a:rPr>
              <a:t>Les infractions sont classées en trois catégories :</a:t>
            </a:r>
          </a:p>
          <a:p>
            <a:pPr eaLnBrk="0" fontAlgn="base" hangingPunct="0">
              <a:spcBef>
                <a:spcPct val="0"/>
              </a:spcBef>
              <a:spcAft>
                <a:spcPct val="0"/>
              </a:spcAft>
              <a:buFontTx/>
              <a:buChar char="•"/>
            </a:pPr>
            <a:r>
              <a:rPr lang="fr-FR" altLang="fr-FR" dirty="0">
                <a:latin typeface="+mj-lt"/>
              </a:rPr>
              <a:t> les contraventions, </a:t>
            </a:r>
          </a:p>
          <a:p>
            <a:pPr eaLnBrk="0" fontAlgn="base" hangingPunct="0">
              <a:spcBef>
                <a:spcPct val="0"/>
              </a:spcBef>
              <a:spcAft>
                <a:spcPct val="0"/>
              </a:spcAft>
              <a:buFontTx/>
              <a:buChar char="•"/>
            </a:pPr>
            <a:r>
              <a:rPr lang="fr-FR" altLang="fr-FR" dirty="0">
                <a:latin typeface="+mj-lt"/>
              </a:rPr>
              <a:t> les délits, </a:t>
            </a:r>
          </a:p>
          <a:p>
            <a:pPr eaLnBrk="0" fontAlgn="base" hangingPunct="0">
              <a:spcBef>
                <a:spcPct val="0"/>
              </a:spcBef>
              <a:spcAft>
                <a:spcPct val="0"/>
              </a:spcAft>
              <a:buFontTx/>
              <a:buChar char="•"/>
            </a:pPr>
            <a:r>
              <a:rPr lang="fr-FR" altLang="fr-FR" dirty="0">
                <a:latin typeface="+mj-lt"/>
              </a:rPr>
              <a:t> les crimes. </a:t>
            </a:r>
          </a:p>
          <a:p>
            <a:pPr eaLnBrk="0" fontAlgn="base" hangingPunct="0">
              <a:spcBef>
                <a:spcPct val="0"/>
              </a:spcBef>
              <a:spcAft>
                <a:spcPct val="0"/>
              </a:spcAft>
            </a:pPr>
            <a:r>
              <a:rPr lang="fr-FR" altLang="fr-FR" dirty="0">
                <a:latin typeface="+mj-lt"/>
              </a:rPr>
              <a:t>En matière d'urbanisme, les infractions sont dans la majeure partie des cas des délits.</a:t>
            </a:r>
          </a:p>
          <a:p>
            <a:pPr eaLnBrk="0" fontAlgn="base" hangingPunct="0">
              <a:spcBef>
                <a:spcPct val="0"/>
              </a:spcBef>
              <a:spcAft>
                <a:spcPct val="0"/>
              </a:spcAft>
            </a:pPr>
            <a:endParaRPr lang="fr-FR" altLang="fr-FR" dirty="0">
              <a:latin typeface="+mj-lt"/>
            </a:endParaRPr>
          </a:p>
          <a:p>
            <a:pPr eaLnBrk="0" fontAlgn="base" hangingPunct="0">
              <a:spcBef>
                <a:spcPct val="0"/>
              </a:spcBef>
              <a:spcAft>
                <a:spcPct val="0"/>
              </a:spcAft>
            </a:pPr>
            <a:r>
              <a:rPr lang="fr-FR" altLang="fr-FR" dirty="0">
                <a:latin typeface="+mj-lt"/>
              </a:rPr>
              <a:t>Le respect des règles du droit de l'urbanisme est sanctionné aux articles L 610-1  </a:t>
            </a:r>
          </a:p>
          <a:p>
            <a:pPr eaLnBrk="0" fontAlgn="base" hangingPunct="0">
              <a:spcBef>
                <a:spcPct val="0"/>
              </a:spcBef>
              <a:spcAft>
                <a:spcPct val="0"/>
              </a:spcAft>
            </a:pPr>
            <a:r>
              <a:rPr lang="fr-FR" altLang="fr-FR" dirty="0">
                <a:latin typeface="+mj-lt"/>
              </a:rPr>
              <a:t> et L 480-1 à 13 du Code de l'urbanisme.</a:t>
            </a:r>
          </a:p>
          <a:p>
            <a:pPr eaLnBrk="0" fontAlgn="base" hangingPunct="0">
              <a:spcBef>
                <a:spcPct val="0"/>
              </a:spcBef>
              <a:spcAft>
                <a:spcPct val="0"/>
              </a:spcAft>
            </a:pPr>
            <a:r>
              <a:rPr lang="fr-FR" altLang="fr-FR" dirty="0">
                <a:latin typeface="+mj-lt"/>
              </a:rPr>
              <a:t>On distingue les infractions aux règles de procédure (par exemple, construire </a:t>
            </a:r>
          </a:p>
          <a:p>
            <a:pPr eaLnBrk="0" fontAlgn="base" hangingPunct="0">
              <a:spcBef>
                <a:spcPct val="0"/>
              </a:spcBef>
              <a:spcAft>
                <a:spcPct val="0"/>
              </a:spcAft>
            </a:pPr>
            <a:r>
              <a:rPr lang="fr-FR" altLang="fr-FR" dirty="0">
                <a:latin typeface="+mj-lt"/>
              </a:rPr>
              <a:t>sans autorisation d'urbanisme) et celles aux règles de fond (non-respect d'un PLU par exemple).</a:t>
            </a:r>
          </a:p>
        </p:txBody>
      </p:sp>
      <p:pic>
        <p:nvPicPr>
          <p:cNvPr id="1026" name="Picture 2" descr="http://www.haute-savoie.gouv.fr/extension/ide/design/ide_design/images/site-ext.png">
            <a:hlinkClick r:id="rId2" tooltip="Visiter le site https://www.legifrance.gouv.fr/affichCodeArticle.do?cidTexte=LEGITEXT000006074075&amp;idArticle=LEGIARTI000031213636 - nouvelle fenêtre"/>
            <a:extLst>
              <a:ext uri="{FF2B5EF4-FFF2-40B4-BE49-F238E27FC236}">
                <a16:creationId xmlns:a16="http://schemas.microsoft.com/office/drawing/2014/main" id="{90164FCF-B38B-468F-BD69-C31EF0BF6E3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50339" y="785814"/>
            <a:ext cx="123825" cy="10477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http://www.haute-savoie.gouv.fr/extension/ide/design/ide_design/images/site-ext.png">
            <a:hlinkClick r:id="rId4" tooltip="Visiter le site https://www.legifrance.gouv.fr/affichCodeArticle.do?cidTexte=LEGITEXT000006074075&amp;idArticle=LEGIARTI000006815801 - nouvelle fenêtre"/>
            <a:extLst>
              <a:ext uri="{FF2B5EF4-FFF2-40B4-BE49-F238E27FC236}">
                <a16:creationId xmlns:a16="http://schemas.microsoft.com/office/drawing/2014/main" id="{42D4142A-58B2-41E6-9381-FA2E6F9D911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48901" y="785814"/>
            <a:ext cx="123825" cy="104775"/>
          </a:xfrm>
          <a:prstGeom prst="rect">
            <a:avLst/>
          </a:prstGeom>
          <a:noFill/>
          <a:extLst>
            <a:ext uri="{909E8E84-426E-40DD-AFC4-6F175D3DCCD1}">
              <a14:hiddenFill xmlns:a14="http://schemas.microsoft.com/office/drawing/2010/main">
                <a:solidFill>
                  <a:srgbClr val="FFFFFF"/>
                </a:solidFill>
              </a14:hiddenFill>
            </a:ext>
          </a:extLst>
        </p:spPr>
      </p:pic>
      <p:pic>
        <p:nvPicPr>
          <p:cNvPr id="7" name="Image 6">
            <a:extLst>
              <a:ext uri="{FF2B5EF4-FFF2-40B4-BE49-F238E27FC236}">
                <a16:creationId xmlns:a16="http://schemas.microsoft.com/office/drawing/2014/main" id="{00512C6D-5CF7-4011-91BE-2BC38D029C29}"/>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0241414" y="68898"/>
            <a:ext cx="1898650" cy="1784350"/>
          </a:xfrm>
          <a:prstGeom prst="rect">
            <a:avLst/>
          </a:prstGeom>
          <a:noFill/>
          <a:ln>
            <a:noFill/>
          </a:ln>
        </p:spPr>
      </p:pic>
    </p:spTree>
    <p:extLst>
      <p:ext uri="{BB962C8B-B14F-4D97-AF65-F5344CB8AC3E}">
        <p14:creationId xmlns:p14="http://schemas.microsoft.com/office/powerpoint/2010/main" val="15392086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3853CC8-3EAE-4D74-9ED5-DA8F93DAA28B}"/>
              </a:ext>
            </a:extLst>
          </p:cNvPr>
          <p:cNvSpPr>
            <a:spLocks noGrp="1"/>
          </p:cNvSpPr>
          <p:nvPr>
            <p:ph type="title"/>
          </p:nvPr>
        </p:nvSpPr>
        <p:spPr/>
        <p:txBody>
          <a:bodyPr/>
          <a:lstStyle/>
          <a:p>
            <a:r>
              <a:rPr lang="fr-FR" dirty="0"/>
              <a:t>Infraction au code de l’urbanisme</a:t>
            </a:r>
          </a:p>
        </p:txBody>
      </p:sp>
      <p:sp>
        <p:nvSpPr>
          <p:cNvPr id="3" name="Espace réservé du contenu 2">
            <a:extLst>
              <a:ext uri="{FF2B5EF4-FFF2-40B4-BE49-F238E27FC236}">
                <a16:creationId xmlns:a16="http://schemas.microsoft.com/office/drawing/2014/main" id="{17E13DE4-12C5-4174-B423-6BCDF5B4E1A1}"/>
              </a:ext>
            </a:extLst>
          </p:cNvPr>
          <p:cNvSpPr>
            <a:spLocks noGrp="1"/>
          </p:cNvSpPr>
          <p:nvPr>
            <p:ph idx="1"/>
          </p:nvPr>
        </p:nvSpPr>
        <p:spPr>
          <a:xfrm>
            <a:off x="1103312" y="2052918"/>
            <a:ext cx="10087427" cy="4639982"/>
          </a:xfrm>
        </p:spPr>
        <p:txBody>
          <a:bodyPr>
            <a:normAutofit fontScale="70000" lnSpcReduction="20000"/>
          </a:bodyPr>
          <a:lstStyle/>
          <a:p>
            <a:pPr marL="0" indent="0">
              <a:buNone/>
            </a:pPr>
            <a:r>
              <a:rPr lang="fr-FR" sz="2300" b="1" dirty="0"/>
              <a:t>Nature des infractions</a:t>
            </a:r>
          </a:p>
          <a:p>
            <a:r>
              <a:rPr lang="fr-FR" sz="2300" dirty="0"/>
              <a:t>Exécution de travaux non autorisés par un permis de construire</a:t>
            </a:r>
          </a:p>
          <a:p>
            <a:r>
              <a:rPr lang="fr-FR" sz="2300" dirty="0"/>
              <a:t>Exécution irrégulière de travaux soumis à déclaration préalable</a:t>
            </a:r>
          </a:p>
          <a:p>
            <a:r>
              <a:rPr lang="fr-FR" sz="2300" dirty="0"/>
              <a:t>Réalisation irrégulière d'affouillement ou d'exhaussement du sol</a:t>
            </a:r>
          </a:p>
          <a:p>
            <a:r>
              <a:rPr lang="fr-FR" sz="2300" dirty="0"/>
              <a:t>Édification irrégulière de clôture soumise à déclaration préalable </a:t>
            </a:r>
          </a:p>
          <a:p>
            <a:r>
              <a:rPr lang="fr-FR" sz="2300" dirty="0"/>
              <a:t>Installation d'une résidence mobile de loisirs en dehors des emplacements autorisés</a:t>
            </a:r>
          </a:p>
          <a:p>
            <a:r>
              <a:rPr lang="fr-FR" sz="2300" dirty="0"/>
              <a:t>Installation irrégulière de caravane pendant plus de 3 mois par an </a:t>
            </a:r>
          </a:p>
          <a:p>
            <a:r>
              <a:rPr lang="fr-FR" sz="2300" dirty="0"/>
              <a:t>Infraction aux dispositions du plan local d’urbanisme ou du plan d’occupation des sols</a:t>
            </a:r>
          </a:p>
          <a:p>
            <a:r>
              <a:rPr lang="fr-FR" sz="2300" dirty="0"/>
              <a:t>Exécution de travaux ou utilisation du sol en méconnaissance des règles générales d’urbanisme, localisation, desserte, implantation, architecture, mode de clôture, tenue décente </a:t>
            </a:r>
          </a:p>
          <a:p>
            <a:r>
              <a:rPr lang="fr-FR" sz="2300" dirty="0"/>
              <a:t>Construction ou aménagement de terrain dans une zone interdite par un plan de prévention des risques naturels</a:t>
            </a:r>
          </a:p>
          <a:p>
            <a:r>
              <a:rPr lang="fr-FR" sz="2300" dirty="0"/>
              <a:t>Construction ou aménagement de terrain non conforme au plan de prévention des risques naturels</a:t>
            </a:r>
          </a:p>
          <a:p>
            <a:r>
              <a:rPr lang="fr-FR" sz="2300" dirty="0"/>
              <a:t>Poursuite des travaux malgré une décision judiciaire ou un arrêté en ordonnant l’interruption</a:t>
            </a:r>
          </a:p>
          <a:p>
            <a:endParaRPr lang="fr-FR" dirty="0"/>
          </a:p>
        </p:txBody>
      </p:sp>
      <p:sp>
        <p:nvSpPr>
          <p:cNvPr id="4" name="Espace réservé du numéro de diapositive 3">
            <a:extLst>
              <a:ext uri="{FF2B5EF4-FFF2-40B4-BE49-F238E27FC236}">
                <a16:creationId xmlns:a16="http://schemas.microsoft.com/office/drawing/2014/main" id="{17D0AF25-F839-4015-89D5-25BE6355E01E}"/>
              </a:ext>
            </a:extLst>
          </p:cNvPr>
          <p:cNvSpPr>
            <a:spLocks noGrp="1"/>
          </p:cNvSpPr>
          <p:nvPr>
            <p:ph type="sldNum" sz="quarter" idx="12"/>
          </p:nvPr>
        </p:nvSpPr>
        <p:spPr/>
        <p:txBody>
          <a:bodyPr/>
          <a:lstStyle/>
          <a:p>
            <a:fld id="{2575F29D-B4DE-47C5-B7E8-8F3A20A4DE63}" type="slidenum">
              <a:rPr lang="fr-FR" smtClean="0"/>
              <a:t>3</a:t>
            </a:fld>
            <a:endParaRPr lang="fr-FR"/>
          </a:p>
        </p:txBody>
      </p:sp>
      <p:pic>
        <p:nvPicPr>
          <p:cNvPr id="5" name="Image 4">
            <a:extLst>
              <a:ext uri="{FF2B5EF4-FFF2-40B4-BE49-F238E27FC236}">
                <a16:creationId xmlns:a16="http://schemas.microsoft.com/office/drawing/2014/main" id="{00512C6D-5CF7-4011-91BE-2BC38D029C2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241414" y="68898"/>
            <a:ext cx="1898650" cy="1784350"/>
          </a:xfrm>
          <a:prstGeom prst="rect">
            <a:avLst/>
          </a:prstGeom>
          <a:noFill/>
          <a:ln>
            <a:noFill/>
          </a:ln>
        </p:spPr>
      </p:pic>
    </p:spTree>
    <p:extLst>
      <p:ext uri="{BB962C8B-B14F-4D97-AF65-F5344CB8AC3E}">
        <p14:creationId xmlns:p14="http://schemas.microsoft.com/office/powerpoint/2010/main" val="41815522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E6D6361-9691-4D3D-A92F-0A1A7D13CF53}"/>
              </a:ext>
            </a:extLst>
          </p:cNvPr>
          <p:cNvSpPr>
            <a:spLocks noGrp="1"/>
          </p:cNvSpPr>
          <p:nvPr>
            <p:ph type="title"/>
          </p:nvPr>
        </p:nvSpPr>
        <p:spPr/>
        <p:txBody>
          <a:bodyPr/>
          <a:lstStyle/>
          <a:p>
            <a:r>
              <a:rPr lang="fr-FR" dirty="0"/>
              <a:t>Infraction au code de l’urbanisme</a:t>
            </a:r>
          </a:p>
        </p:txBody>
      </p:sp>
      <p:sp>
        <p:nvSpPr>
          <p:cNvPr id="4" name="Espace réservé du numéro de diapositive 3">
            <a:extLst>
              <a:ext uri="{FF2B5EF4-FFF2-40B4-BE49-F238E27FC236}">
                <a16:creationId xmlns:a16="http://schemas.microsoft.com/office/drawing/2014/main" id="{583F27BE-3AB0-4657-A569-C3E5F70434F0}"/>
              </a:ext>
            </a:extLst>
          </p:cNvPr>
          <p:cNvSpPr>
            <a:spLocks noGrp="1"/>
          </p:cNvSpPr>
          <p:nvPr>
            <p:ph type="sldNum" sz="quarter" idx="12"/>
          </p:nvPr>
        </p:nvSpPr>
        <p:spPr/>
        <p:txBody>
          <a:bodyPr/>
          <a:lstStyle/>
          <a:p>
            <a:fld id="{2575F29D-B4DE-47C5-B7E8-8F3A20A4DE63}" type="slidenum">
              <a:rPr lang="fr-FR" smtClean="0"/>
              <a:t>4</a:t>
            </a:fld>
            <a:endParaRPr lang="fr-FR" dirty="0"/>
          </a:p>
        </p:txBody>
      </p:sp>
      <p:sp>
        <p:nvSpPr>
          <p:cNvPr id="6" name="Rectangle 5">
            <a:extLst>
              <a:ext uri="{FF2B5EF4-FFF2-40B4-BE49-F238E27FC236}">
                <a16:creationId xmlns:a16="http://schemas.microsoft.com/office/drawing/2014/main" id="{EA72EAB2-B656-4EF5-93B3-C0E3F785D729}"/>
              </a:ext>
            </a:extLst>
          </p:cNvPr>
          <p:cNvSpPr/>
          <p:nvPr/>
        </p:nvSpPr>
        <p:spPr>
          <a:xfrm>
            <a:off x="419100" y="2178484"/>
            <a:ext cx="10325100" cy="3930435"/>
          </a:xfrm>
          <a:prstGeom prst="rect">
            <a:avLst/>
          </a:prstGeom>
        </p:spPr>
        <p:txBody>
          <a:bodyPr wrap="square">
            <a:spAutoFit/>
          </a:bodyPr>
          <a:lstStyle/>
          <a:p>
            <a:pPr marL="285750" indent="-285750">
              <a:lnSpc>
                <a:spcPct val="107000"/>
              </a:lnSpc>
              <a:buFont typeface="Arial" panose="020B0604020202020204" pitchFamily="34" charset="0"/>
              <a:buChar char="•"/>
            </a:pPr>
            <a:r>
              <a:rPr lang="fr-FR" dirty="0">
                <a:latin typeface="Times New Roman" panose="02020603050405020304" pitchFamily="18" charset="0"/>
                <a:ea typeface="Times New Roman" panose="02020603050405020304" pitchFamily="18" charset="0"/>
                <a:cs typeface="Times New Roman" panose="02020603050405020304" pitchFamily="18" charset="0"/>
              </a:rPr>
              <a:t>Poursuite de travaux malgré une décision de suspension ou de sursis à exécution de l'autorisation d'urbanisme prononcée par une juridiction</a:t>
            </a:r>
            <a:r>
              <a:rPr lang="fr-FR" sz="1400" dirty="0">
                <a:latin typeface="Calibri" panose="020F0502020204030204" pitchFamily="34" charset="0"/>
                <a:ea typeface="Times New Roman" panose="02020603050405020304" pitchFamily="18" charset="0"/>
                <a:cs typeface="Times New Roman" panose="02020603050405020304" pitchFamily="18" charset="0"/>
              </a:rPr>
              <a:t> </a:t>
            </a:r>
            <a:r>
              <a:rPr lang="fr-FR" dirty="0">
                <a:latin typeface="Times New Roman" panose="02020603050405020304" pitchFamily="18" charset="0"/>
                <a:ea typeface="Times New Roman" panose="02020603050405020304" pitchFamily="18" charset="0"/>
                <a:cs typeface="Times New Roman" panose="02020603050405020304" pitchFamily="18" charset="0"/>
              </a:rPr>
              <a:t>administrative</a:t>
            </a:r>
            <a:endParaRPr lang="fr-FR" sz="1400" dirty="0">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buFont typeface="Arial" panose="020B0604020202020204" pitchFamily="34" charset="0"/>
              <a:buChar char="•"/>
            </a:pPr>
            <a:r>
              <a:rPr lang="fr-FR" dirty="0">
                <a:latin typeface="Times New Roman" panose="02020603050405020304" pitchFamily="18" charset="0"/>
                <a:ea typeface="Times New Roman" panose="02020603050405020304" pitchFamily="18" charset="0"/>
                <a:cs typeface="Times New Roman" panose="02020603050405020304" pitchFamily="18" charset="0"/>
              </a:rPr>
              <a:t>Obstacle au droit de visite des constructions par les autorités habilitées </a:t>
            </a:r>
            <a:endParaRPr lang="fr-FR" sz="1400" dirty="0">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buFont typeface="Arial" panose="020B0604020202020204" pitchFamily="34" charset="0"/>
              <a:buChar char="•"/>
            </a:pPr>
            <a:r>
              <a:rPr lang="fr-FR" dirty="0">
                <a:latin typeface="Times New Roman" panose="02020603050405020304" pitchFamily="18" charset="0"/>
                <a:ea typeface="Times New Roman" panose="02020603050405020304" pitchFamily="18" charset="0"/>
                <a:cs typeface="Times New Roman" panose="02020603050405020304" pitchFamily="18" charset="0"/>
              </a:rPr>
              <a:t>Ouverture au public d'établissement sans réception préalable de la</a:t>
            </a:r>
            <a:endParaRPr lang="fr-FR"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fr-FR" dirty="0">
                <a:latin typeface="Times New Roman" panose="02020603050405020304" pitchFamily="18" charset="0"/>
                <a:ea typeface="Times New Roman" panose="02020603050405020304" pitchFamily="18" charset="0"/>
                <a:cs typeface="Times New Roman" panose="02020603050405020304" pitchFamily="18" charset="0"/>
              </a:rPr>
              <a:t>commission de sécurité </a:t>
            </a:r>
            <a:endParaRPr lang="fr-FR" sz="1400" dirty="0">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buFont typeface="Arial" panose="020B0604020202020204" pitchFamily="34" charset="0"/>
              <a:buChar char="•"/>
            </a:pPr>
            <a:r>
              <a:rPr lang="fr-FR" dirty="0">
                <a:latin typeface="Times New Roman" panose="02020603050405020304" pitchFamily="18" charset="0"/>
                <a:ea typeface="Times New Roman" panose="02020603050405020304" pitchFamily="18" charset="0"/>
                <a:cs typeface="Times New Roman" panose="02020603050405020304" pitchFamily="18" charset="0"/>
              </a:rPr>
              <a:t>Exécution de travaux sans autorisation dans un établissement recevant </a:t>
            </a:r>
            <a:endParaRPr lang="fr-FR"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fr-FR" dirty="0">
                <a:latin typeface="Times New Roman" panose="02020603050405020304" pitchFamily="18" charset="0"/>
                <a:ea typeface="Times New Roman" panose="02020603050405020304" pitchFamily="18" charset="0"/>
                <a:cs typeface="Times New Roman" panose="02020603050405020304" pitchFamily="18" charset="0"/>
              </a:rPr>
              <a:t>du public</a:t>
            </a:r>
            <a:endParaRPr lang="fr-FR" sz="1400" dirty="0">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buFont typeface="Arial" panose="020B0604020202020204" pitchFamily="34" charset="0"/>
              <a:buChar char="•"/>
            </a:pPr>
            <a:r>
              <a:rPr lang="fr-FR" dirty="0">
                <a:latin typeface="Times New Roman" panose="02020603050405020304" pitchFamily="18" charset="0"/>
                <a:ea typeface="Times New Roman" panose="02020603050405020304" pitchFamily="18" charset="0"/>
                <a:cs typeface="Times New Roman" panose="02020603050405020304" pitchFamily="18" charset="0"/>
              </a:rPr>
              <a:t>Dépôt ou abandon d'ordures, de déchets, de matériaux ou d'objet hors </a:t>
            </a:r>
            <a:endParaRPr lang="fr-FR"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fr-FR" dirty="0">
                <a:latin typeface="Times New Roman" panose="02020603050405020304" pitchFamily="18" charset="0"/>
                <a:ea typeface="Times New Roman" panose="02020603050405020304" pitchFamily="18" charset="0"/>
                <a:cs typeface="Times New Roman" panose="02020603050405020304" pitchFamily="18" charset="0"/>
              </a:rPr>
              <a:t>des emplacements autorisés</a:t>
            </a:r>
            <a:endParaRPr lang="fr-FR" sz="1400" dirty="0">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buFont typeface="Arial" panose="020B0604020202020204" pitchFamily="34" charset="0"/>
              <a:buChar char="•"/>
            </a:pPr>
            <a:r>
              <a:rPr lang="fr-FR" dirty="0">
                <a:latin typeface="Times New Roman" panose="02020603050405020304" pitchFamily="18" charset="0"/>
                <a:ea typeface="Times New Roman" panose="02020603050405020304" pitchFamily="18" charset="0"/>
                <a:cs typeface="Times New Roman" panose="02020603050405020304" pitchFamily="18" charset="0"/>
              </a:rPr>
              <a:t>Défrichement sans autorisation de bois ou forêt d'un particulier</a:t>
            </a:r>
            <a:endParaRPr lang="fr-FR" sz="1400" dirty="0">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buFont typeface="Arial" panose="020B0604020202020204" pitchFamily="34" charset="0"/>
              <a:buChar char="•"/>
            </a:pPr>
            <a:r>
              <a:rPr lang="fr-FR" dirty="0">
                <a:latin typeface="Times New Roman" panose="02020603050405020304" pitchFamily="18" charset="0"/>
                <a:ea typeface="Times New Roman" panose="02020603050405020304" pitchFamily="18" charset="0"/>
                <a:cs typeface="Times New Roman" panose="02020603050405020304" pitchFamily="18" charset="0"/>
              </a:rPr>
              <a:t>Coupe ou abattage d'arbre irrégulier soumis à déclaration préalable - </a:t>
            </a:r>
            <a:endParaRPr lang="fr-FR"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fr-FR" dirty="0">
                <a:latin typeface="Times New Roman" panose="02020603050405020304" pitchFamily="18" charset="0"/>
                <a:ea typeface="Times New Roman" panose="02020603050405020304" pitchFamily="18" charset="0"/>
                <a:cs typeface="Times New Roman" panose="02020603050405020304" pitchFamily="18" charset="0"/>
              </a:rPr>
              <a:t>espace boisé classé (EBC) ou bois, forêt, parc d'une commune où </a:t>
            </a:r>
            <a:endParaRPr lang="fr-FR"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fr-FR" dirty="0">
                <a:latin typeface="Times New Roman" panose="02020603050405020304" pitchFamily="18" charset="0"/>
                <a:ea typeface="Times New Roman" panose="02020603050405020304" pitchFamily="18" charset="0"/>
                <a:cs typeface="Times New Roman" panose="02020603050405020304" pitchFamily="18" charset="0"/>
              </a:rPr>
              <a:t>l’établissement d'un plan local d'urbanisme a été prescrit</a:t>
            </a:r>
            <a:endParaRPr lang="fr-FR" sz="14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5" name="Image 4">
            <a:extLst>
              <a:ext uri="{FF2B5EF4-FFF2-40B4-BE49-F238E27FC236}">
                <a16:creationId xmlns:a16="http://schemas.microsoft.com/office/drawing/2014/main" id="{00512C6D-5CF7-4011-91BE-2BC38D029C2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241414" y="0"/>
            <a:ext cx="1898650" cy="1784350"/>
          </a:xfrm>
          <a:prstGeom prst="rect">
            <a:avLst/>
          </a:prstGeom>
          <a:noFill/>
          <a:ln>
            <a:noFill/>
          </a:ln>
        </p:spPr>
      </p:pic>
    </p:spTree>
    <p:extLst>
      <p:ext uri="{BB962C8B-B14F-4D97-AF65-F5344CB8AC3E}">
        <p14:creationId xmlns:p14="http://schemas.microsoft.com/office/powerpoint/2010/main" val="23982821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B06535D-D469-4E58-A236-5A6D2521741D}"/>
              </a:ext>
            </a:extLst>
          </p:cNvPr>
          <p:cNvSpPr>
            <a:spLocks noGrp="1"/>
          </p:cNvSpPr>
          <p:nvPr>
            <p:ph type="title"/>
          </p:nvPr>
        </p:nvSpPr>
        <p:spPr/>
        <p:txBody>
          <a:bodyPr/>
          <a:lstStyle/>
          <a:p>
            <a:r>
              <a:rPr lang="fr-FR" altLang="fr-FR" sz="2400" b="1" dirty="0"/>
              <a:t>Comment constate-t-on une infraction ? </a:t>
            </a:r>
            <a:br>
              <a:rPr lang="fr-FR" altLang="fr-FR" sz="800" b="1" dirty="0">
                <a:latin typeface="Arial" panose="020B0604020202020204" pitchFamily="34" charset="0"/>
              </a:rPr>
            </a:br>
            <a:endParaRPr lang="fr-FR" dirty="0"/>
          </a:p>
        </p:txBody>
      </p:sp>
      <p:sp>
        <p:nvSpPr>
          <p:cNvPr id="4" name="Espace réservé du numéro de diapositive 3">
            <a:extLst>
              <a:ext uri="{FF2B5EF4-FFF2-40B4-BE49-F238E27FC236}">
                <a16:creationId xmlns:a16="http://schemas.microsoft.com/office/drawing/2014/main" id="{30B5A385-219C-4B5E-AFEA-8796BFA4AC3C}"/>
              </a:ext>
            </a:extLst>
          </p:cNvPr>
          <p:cNvSpPr>
            <a:spLocks noGrp="1"/>
          </p:cNvSpPr>
          <p:nvPr>
            <p:ph type="sldNum" sz="quarter" idx="12"/>
          </p:nvPr>
        </p:nvSpPr>
        <p:spPr/>
        <p:txBody>
          <a:bodyPr/>
          <a:lstStyle/>
          <a:p>
            <a:fld id="{2575F29D-B4DE-47C5-B7E8-8F3A20A4DE63}" type="slidenum">
              <a:rPr lang="fr-FR" smtClean="0"/>
              <a:t>5</a:t>
            </a:fld>
            <a:endParaRPr lang="fr-FR"/>
          </a:p>
        </p:txBody>
      </p:sp>
      <p:sp>
        <p:nvSpPr>
          <p:cNvPr id="6" name="Rectangle 5">
            <a:extLst>
              <a:ext uri="{FF2B5EF4-FFF2-40B4-BE49-F238E27FC236}">
                <a16:creationId xmlns:a16="http://schemas.microsoft.com/office/drawing/2014/main" id="{7732F6FD-E3E1-46A4-9DF6-0C080DBC092E}"/>
              </a:ext>
            </a:extLst>
          </p:cNvPr>
          <p:cNvSpPr>
            <a:spLocks noChangeArrowheads="1"/>
          </p:cNvSpPr>
          <p:nvPr/>
        </p:nvSpPr>
        <p:spPr bwMode="auto">
          <a:xfrm>
            <a:off x="344405" y="1853248"/>
            <a:ext cx="9058442" cy="4801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fr-FR" altLang="fr-FR" dirty="0">
                <a:latin typeface="+mj-lt"/>
              </a:rPr>
              <a:t>Selon les termes de l’article </a:t>
            </a:r>
            <a:r>
              <a:rPr lang="fr-FR" altLang="fr-FR" dirty="0">
                <a:latin typeface="+mj-lt"/>
                <a:hlinkClick r:id="rId2" tooltip="Visiter le site https://www.legifrance.gouv.fr/affichCodeArticle.do?cidTexte=LEGITEXT000006074075&amp;idArticle=LEGIARTI000006815801 - nouvelle fenêtre"/>
              </a:rPr>
              <a:t>  </a:t>
            </a:r>
            <a:r>
              <a:rPr lang="fr-FR" altLang="fr-FR" dirty="0">
                <a:latin typeface="+mj-lt"/>
              </a:rPr>
              <a:t>L 480-1 du Code de l’Urbanisme, dès que l'autorité administrative</a:t>
            </a:r>
          </a:p>
          <a:p>
            <a:pPr eaLnBrk="0" fontAlgn="base" hangingPunct="0">
              <a:spcBef>
                <a:spcPct val="0"/>
              </a:spcBef>
              <a:spcAft>
                <a:spcPct val="0"/>
              </a:spcAft>
            </a:pPr>
            <a:r>
              <a:rPr lang="fr-FR" altLang="fr-FR" dirty="0">
                <a:latin typeface="+mj-lt"/>
              </a:rPr>
              <a:t> a connaissance d'une infraction, elle est tenue d'en faire dresser procès-verbal.</a:t>
            </a:r>
          </a:p>
          <a:p>
            <a:pPr eaLnBrk="0" fontAlgn="base" hangingPunct="0">
              <a:spcBef>
                <a:spcPct val="0"/>
              </a:spcBef>
              <a:spcAft>
                <a:spcPct val="0"/>
              </a:spcAft>
            </a:pPr>
            <a:r>
              <a:rPr lang="fr-FR" altLang="fr-FR" dirty="0">
                <a:latin typeface="+mj-lt"/>
              </a:rPr>
              <a:t> L'abstention ou le retard de l'administration à faire constater une infraction constitue</a:t>
            </a:r>
          </a:p>
          <a:p>
            <a:pPr eaLnBrk="0" fontAlgn="base" hangingPunct="0">
              <a:spcBef>
                <a:spcPct val="0"/>
              </a:spcBef>
              <a:spcAft>
                <a:spcPct val="0"/>
              </a:spcAft>
            </a:pPr>
            <a:r>
              <a:rPr lang="fr-FR" altLang="fr-FR" dirty="0">
                <a:latin typeface="+mj-lt"/>
              </a:rPr>
              <a:t> une faute selon la jurisprudence administrative (CE, 21 oct. 1983, Épx </a:t>
            </a:r>
            <a:r>
              <a:rPr lang="fr-FR" altLang="fr-FR" dirty="0" err="1">
                <a:latin typeface="+mj-lt"/>
              </a:rPr>
              <a:t>Guedeu</a:t>
            </a:r>
            <a:r>
              <a:rPr lang="fr-FR" altLang="fr-FR" dirty="0">
                <a:latin typeface="+mj-lt"/>
              </a:rPr>
              <a:t>).</a:t>
            </a:r>
            <a:endParaRPr lang="fr-FR" altLang="fr-FR" b="1" dirty="0">
              <a:latin typeface="+mj-lt"/>
            </a:endParaRPr>
          </a:p>
          <a:p>
            <a:pPr eaLnBrk="0" fontAlgn="base" hangingPunct="0">
              <a:spcBef>
                <a:spcPct val="0"/>
              </a:spcBef>
              <a:spcAft>
                <a:spcPct val="0"/>
              </a:spcAft>
            </a:pPr>
            <a:endParaRPr lang="fr-FR" altLang="fr-FR" b="1" dirty="0">
              <a:latin typeface="+mj-lt"/>
            </a:endParaRPr>
          </a:p>
          <a:p>
            <a:pPr eaLnBrk="0" fontAlgn="base" hangingPunct="0">
              <a:spcBef>
                <a:spcPct val="0"/>
              </a:spcBef>
              <a:spcAft>
                <a:spcPct val="0"/>
              </a:spcAft>
            </a:pPr>
            <a:r>
              <a:rPr lang="fr-FR" altLang="fr-FR" b="1" dirty="0">
                <a:latin typeface="+mj-lt"/>
              </a:rPr>
              <a:t>Quelles sont les personnes pouvant établir un procès-verbal d’infraction ? </a:t>
            </a:r>
          </a:p>
          <a:p>
            <a:pPr eaLnBrk="0" fontAlgn="base" hangingPunct="0">
              <a:spcBef>
                <a:spcPct val="0"/>
              </a:spcBef>
              <a:spcAft>
                <a:spcPct val="0"/>
              </a:spcAft>
            </a:pPr>
            <a:r>
              <a:rPr lang="fr-FR" altLang="fr-FR" dirty="0">
                <a:latin typeface="+mj-lt"/>
              </a:rPr>
              <a:t>Peuvent établir le procès-verbal :</a:t>
            </a:r>
          </a:p>
          <a:p>
            <a:pPr eaLnBrk="0" fontAlgn="base" hangingPunct="0">
              <a:spcBef>
                <a:spcPct val="0"/>
              </a:spcBef>
              <a:spcAft>
                <a:spcPct val="0"/>
              </a:spcAft>
              <a:buFontTx/>
              <a:buChar char="•"/>
            </a:pPr>
            <a:r>
              <a:rPr lang="fr-FR" altLang="fr-FR" dirty="0">
                <a:latin typeface="+mj-lt"/>
              </a:rPr>
              <a:t>Les officiers et les agents de police judiciaire de police ou de gendarmerie </a:t>
            </a:r>
          </a:p>
          <a:p>
            <a:pPr eaLnBrk="0" fontAlgn="base" hangingPunct="0">
              <a:spcBef>
                <a:spcPct val="0"/>
              </a:spcBef>
              <a:spcAft>
                <a:spcPct val="0"/>
              </a:spcAft>
            </a:pPr>
            <a:r>
              <a:rPr lang="fr-FR" altLang="fr-FR" dirty="0">
                <a:latin typeface="+mj-lt"/>
              </a:rPr>
              <a:t>(OPJ…), </a:t>
            </a:r>
          </a:p>
          <a:p>
            <a:pPr eaLnBrk="0" fontAlgn="base" hangingPunct="0">
              <a:spcBef>
                <a:spcPct val="0"/>
              </a:spcBef>
              <a:spcAft>
                <a:spcPct val="0"/>
              </a:spcAft>
              <a:buFontTx/>
              <a:buChar char="•"/>
            </a:pPr>
            <a:r>
              <a:rPr lang="fr-FR" altLang="fr-FR" dirty="0">
                <a:latin typeface="+mj-lt"/>
              </a:rPr>
              <a:t>Le maire et ses adjoints, </a:t>
            </a:r>
          </a:p>
          <a:p>
            <a:pPr eaLnBrk="0" fontAlgn="base" hangingPunct="0">
              <a:spcBef>
                <a:spcPct val="0"/>
              </a:spcBef>
              <a:spcAft>
                <a:spcPct val="0"/>
              </a:spcAft>
              <a:buFontTx/>
              <a:buChar char="•"/>
            </a:pPr>
            <a:r>
              <a:rPr lang="fr-FR" altLang="fr-FR" dirty="0">
                <a:latin typeface="+mj-lt"/>
              </a:rPr>
              <a:t>Les fonctionnaires et agents de l'État ou des collectivités commissionnés </a:t>
            </a:r>
          </a:p>
          <a:p>
            <a:pPr eaLnBrk="0" fontAlgn="base" hangingPunct="0">
              <a:spcBef>
                <a:spcPct val="0"/>
              </a:spcBef>
              <a:spcAft>
                <a:spcPct val="0"/>
              </a:spcAft>
            </a:pPr>
            <a:r>
              <a:rPr lang="fr-FR" altLang="fr-FR" dirty="0">
                <a:latin typeface="+mj-lt"/>
              </a:rPr>
              <a:t>par le maire ou le ministre chargé de l'urbanisme, et assermentés. </a:t>
            </a:r>
          </a:p>
          <a:p>
            <a:pPr eaLnBrk="0" fontAlgn="base" hangingPunct="0">
              <a:spcBef>
                <a:spcPct val="0"/>
              </a:spcBef>
              <a:spcAft>
                <a:spcPct val="0"/>
              </a:spcAft>
            </a:pPr>
            <a:r>
              <a:rPr lang="fr-FR" altLang="fr-FR" dirty="0">
                <a:latin typeface="+mj-lt"/>
              </a:rPr>
              <a:t>Le commissionnement est la décision de l'autorité hiérarchique habilitant</a:t>
            </a:r>
          </a:p>
          <a:p>
            <a:pPr eaLnBrk="0" fontAlgn="base" hangingPunct="0">
              <a:spcBef>
                <a:spcPct val="0"/>
              </a:spcBef>
              <a:spcAft>
                <a:spcPct val="0"/>
              </a:spcAft>
            </a:pPr>
            <a:r>
              <a:rPr lang="fr-FR" altLang="fr-FR" dirty="0">
                <a:latin typeface="+mj-lt"/>
              </a:rPr>
              <a:t> l'agent à constater les infractions. Il doit être renouvelé chaque fois que l'agent change </a:t>
            </a:r>
          </a:p>
          <a:p>
            <a:pPr eaLnBrk="0" fontAlgn="base" hangingPunct="0">
              <a:spcBef>
                <a:spcPct val="0"/>
              </a:spcBef>
              <a:spcAft>
                <a:spcPct val="0"/>
              </a:spcAft>
            </a:pPr>
            <a:r>
              <a:rPr lang="fr-FR" altLang="fr-FR" dirty="0">
                <a:latin typeface="+mj-lt"/>
              </a:rPr>
              <a:t>de département ou de domaine d'intervention. </a:t>
            </a:r>
          </a:p>
          <a:p>
            <a:pPr eaLnBrk="0" fontAlgn="base" hangingPunct="0">
              <a:spcBef>
                <a:spcPct val="0"/>
              </a:spcBef>
              <a:spcAft>
                <a:spcPct val="0"/>
              </a:spcAft>
            </a:pPr>
            <a:r>
              <a:rPr lang="fr-FR" altLang="fr-FR" dirty="0">
                <a:latin typeface="+mj-lt"/>
              </a:rPr>
              <a:t>L'assermentation est la prestation de serment devant le tribunal de grande instance. </a:t>
            </a:r>
          </a:p>
          <a:p>
            <a:pPr eaLnBrk="0" fontAlgn="base" hangingPunct="0">
              <a:spcBef>
                <a:spcPct val="0"/>
              </a:spcBef>
              <a:spcAft>
                <a:spcPct val="0"/>
              </a:spcAft>
            </a:pPr>
            <a:r>
              <a:rPr lang="fr-FR" altLang="fr-FR" dirty="0">
                <a:latin typeface="+mj-lt"/>
              </a:rPr>
              <a:t>Elle est faite une seule fois pour toute la carrière de l'agent.</a:t>
            </a:r>
          </a:p>
        </p:txBody>
      </p:sp>
      <p:pic>
        <p:nvPicPr>
          <p:cNvPr id="2054" name="Picture 6" descr="http://www.haute-savoie.gouv.fr/extension/ide/design/ide_design/images/site-ext.png">
            <a:hlinkClick r:id="rId2" tooltip="Visiter le site https://www.legifrance.gouv.fr/affichCodeArticle.do?cidTexte=LEGITEXT000006074075&amp;idArticle=LEGIARTI000006815801 - nouvelle fenêtre"/>
            <a:extLst>
              <a:ext uri="{FF2B5EF4-FFF2-40B4-BE49-F238E27FC236}">
                <a16:creationId xmlns:a16="http://schemas.microsoft.com/office/drawing/2014/main" id="{37B612E0-9372-4CEB-B3E0-F9D6A415E68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36839" y="-1006475"/>
            <a:ext cx="123825" cy="104775"/>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7" descr="http://www.haute-savoie.gouv.fr/extension/ide/design/ide_design/images/site-ext.png">
            <a:hlinkClick r:id="rId4" tooltip="Visiter le site https://www.legifrance.gouv.fr/affichCodeArticle.do?cidTexte=LEGITEXT000006071154&amp;idArticle=LEGIARTI000006574861 - nouvelle fenêtre"/>
            <a:extLst>
              <a:ext uri="{FF2B5EF4-FFF2-40B4-BE49-F238E27FC236}">
                <a16:creationId xmlns:a16="http://schemas.microsoft.com/office/drawing/2014/main" id="{5F0450D0-5662-4C21-B171-983AC3DCAC7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50875" y="-258763"/>
            <a:ext cx="123825" cy="104775"/>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http://www.haute-savoie.gouv.fr/extension/ide/design/ide_design/images/site-ext.png">
            <a:hlinkClick r:id="rId5" tooltip="Visiter le site https://www.legifrance.gouv.fr/affichCodeArticle.do?cidTexte=LEGITEXT000006071154&amp;idArticle=LEGIARTI000006574880 - nouvelle fenêtre"/>
            <a:extLst>
              <a:ext uri="{FF2B5EF4-FFF2-40B4-BE49-F238E27FC236}">
                <a16:creationId xmlns:a16="http://schemas.microsoft.com/office/drawing/2014/main" id="{A2D50220-A8A1-4824-9C69-2E52362472E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816138" y="-258763"/>
            <a:ext cx="123825" cy="104775"/>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 7">
            <a:extLst>
              <a:ext uri="{FF2B5EF4-FFF2-40B4-BE49-F238E27FC236}">
                <a16:creationId xmlns:a16="http://schemas.microsoft.com/office/drawing/2014/main" id="{00512C6D-5CF7-4011-91BE-2BC38D029C29}"/>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10241414" y="0"/>
            <a:ext cx="1898650" cy="1784350"/>
          </a:xfrm>
          <a:prstGeom prst="rect">
            <a:avLst/>
          </a:prstGeom>
          <a:noFill/>
          <a:ln>
            <a:noFill/>
          </a:ln>
        </p:spPr>
      </p:pic>
    </p:spTree>
    <p:extLst>
      <p:ext uri="{BB962C8B-B14F-4D97-AF65-F5344CB8AC3E}">
        <p14:creationId xmlns:p14="http://schemas.microsoft.com/office/powerpoint/2010/main" val="34911543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474FABB-068A-446F-8C96-C68CE17209B3}"/>
              </a:ext>
            </a:extLst>
          </p:cNvPr>
          <p:cNvSpPr>
            <a:spLocks noGrp="1"/>
          </p:cNvSpPr>
          <p:nvPr>
            <p:ph type="title"/>
          </p:nvPr>
        </p:nvSpPr>
        <p:spPr/>
        <p:txBody>
          <a:bodyPr>
            <a:normAutofit fontScale="90000"/>
          </a:bodyPr>
          <a:lstStyle/>
          <a:p>
            <a:r>
              <a:rPr lang="fr-FR" b="1" dirty="0"/>
              <a:t>Qu’est-ce qu’un procès-verbal d’infraction et comment l’établit-on ?</a:t>
            </a:r>
            <a:br>
              <a:rPr lang="fr-FR" b="1" dirty="0"/>
            </a:br>
            <a:endParaRPr lang="fr-FR" dirty="0"/>
          </a:p>
        </p:txBody>
      </p:sp>
      <p:sp>
        <p:nvSpPr>
          <p:cNvPr id="4" name="Espace réservé du numéro de diapositive 3">
            <a:extLst>
              <a:ext uri="{FF2B5EF4-FFF2-40B4-BE49-F238E27FC236}">
                <a16:creationId xmlns:a16="http://schemas.microsoft.com/office/drawing/2014/main" id="{944B64A8-F5B1-4727-80E7-24EDEF2EDED0}"/>
              </a:ext>
            </a:extLst>
          </p:cNvPr>
          <p:cNvSpPr>
            <a:spLocks noGrp="1"/>
          </p:cNvSpPr>
          <p:nvPr>
            <p:ph type="sldNum" sz="quarter" idx="12"/>
          </p:nvPr>
        </p:nvSpPr>
        <p:spPr/>
        <p:txBody>
          <a:bodyPr/>
          <a:lstStyle/>
          <a:p>
            <a:fld id="{2575F29D-B4DE-47C5-B7E8-8F3A20A4DE63}" type="slidenum">
              <a:rPr lang="fr-FR" smtClean="0"/>
              <a:t>6</a:t>
            </a:fld>
            <a:endParaRPr lang="fr-FR"/>
          </a:p>
        </p:txBody>
      </p:sp>
      <p:sp>
        <p:nvSpPr>
          <p:cNvPr id="5" name="Rectangle 1">
            <a:extLst>
              <a:ext uri="{FF2B5EF4-FFF2-40B4-BE49-F238E27FC236}">
                <a16:creationId xmlns:a16="http://schemas.microsoft.com/office/drawing/2014/main" id="{3DDD321C-263D-44EE-8F38-8D471519EC41}"/>
              </a:ext>
            </a:extLst>
          </p:cNvPr>
          <p:cNvSpPr>
            <a:spLocks noChangeArrowheads="1"/>
          </p:cNvSpPr>
          <p:nvPr/>
        </p:nvSpPr>
        <p:spPr bwMode="auto">
          <a:xfrm>
            <a:off x="317500" y="2281444"/>
            <a:ext cx="10553700"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fr-FR" altLang="fr-FR" dirty="0">
                <a:latin typeface="Arial" panose="020B0604020202020204" pitchFamily="34" charset="0"/>
              </a:rPr>
              <a:t>Le procès-verbal (PV) est un acte de police judiciaire et il constitue </a:t>
            </a:r>
          </a:p>
          <a:p>
            <a:pPr eaLnBrk="0" fontAlgn="base" hangingPunct="0">
              <a:spcBef>
                <a:spcPct val="0"/>
              </a:spcBef>
              <a:spcAft>
                <a:spcPct val="0"/>
              </a:spcAft>
            </a:pPr>
            <a:r>
              <a:rPr lang="fr-FR" altLang="fr-FR" dirty="0">
                <a:latin typeface="Arial" panose="020B0604020202020204" pitchFamily="34" charset="0"/>
              </a:rPr>
              <a:t>le premier acte de la procédure pénale.</a:t>
            </a:r>
          </a:p>
          <a:p>
            <a:pPr eaLnBrk="0" fontAlgn="base" hangingPunct="0">
              <a:spcBef>
                <a:spcPct val="0"/>
              </a:spcBef>
              <a:spcAft>
                <a:spcPct val="0"/>
              </a:spcAft>
            </a:pPr>
            <a:r>
              <a:rPr lang="fr-FR" altLang="fr-FR" dirty="0">
                <a:latin typeface="Arial" panose="020B0604020202020204" pitchFamily="34" charset="0"/>
              </a:rPr>
              <a:t> Le simple procès-verbal de gendarmerie qui enregistre la plainte du maire </a:t>
            </a:r>
          </a:p>
          <a:p>
            <a:pPr eaLnBrk="0" fontAlgn="base" hangingPunct="0">
              <a:spcBef>
                <a:spcPct val="0"/>
              </a:spcBef>
              <a:spcAft>
                <a:spcPct val="0"/>
              </a:spcAft>
            </a:pPr>
            <a:r>
              <a:rPr lang="fr-FR" altLang="fr-FR" dirty="0">
                <a:latin typeface="Arial" panose="020B0604020202020204" pitchFamily="34" charset="0"/>
              </a:rPr>
              <a:t>ne tient pas lieu de procès-verbal de constatation des infractions.</a:t>
            </a:r>
          </a:p>
          <a:p>
            <a:pPr eaLnBrk="0" fontAlgn="base" hangingPunct="0">
              <a:spcBef>
                <a:spcPct val="0"/>
              </a:spcBef>
              <a:spcAft>
                <a:spcPct val="0"/>
              </a:spcAft>
            </a:pPr>
            <a:r>
              <a:rPr lang="fr-FR" altLang="fr-FR" dirty="0">
                <a:latin typeface="Arial" panose="020B0604020202020204" pitchFamily="34" charset="0"/>
              </a:rPr>
              <a:t>Le procès-verbal doit identifier et préciser la qualité de l'agent verbalisateur, l’identité de la personne concernée, son accord le cas échéant pour entrer </a:t>
            </a:r>
          </a:p>
          <a:p>
            <a:pPr eaLnBrk="0" fontAlgn="base" hangingPunct="0">
              <a:spcBef>
                <a:spcPct val="0"/>
              </a:spcBef>
              <a:spcAft>
                <a:spcPct val="0"/>
              </a:spcAft>
            </a:pPr>
            <a:r>
              <a:rPr lang="fr-FR" altLang="fr-FR" dirty="0">
                <a:latin typeface="Arial" panose="020B0604020202020204" pitchFamily="34" charset="0"/>
              </a:rPr>
              <a:t>dans les lieux, la date et l'heure de la visite et de l’établissement du PV, </a:t>
            </a:r>
          </a:p>
          <a:p>
            <a:pPr eaLnBrk="0" fontAlgn="base" hangingPunct="0">
              <a:spcBef>
                <a:spcPct val="0"/>
              </a:spcBef>
              <a:spcAft>
                <a:spcPct val="0"/>
              </a:spcAft>
            </a:pPr>
            <a:r>
              <a:rPr lang="fr-FR" altLang="fr-FR" dirty="0">
                <a:latin typeface="Arial" panose="020B0604020202020204" pitchFamily="34" charset="0"/>
              </a:rPr>
              <a:t>le lieu de l’infraction, les constatations matérielles effectuées,</a:t>
            </a:r>
          </a:p>
          <a:p>
            <a:pPr eaLnBrk="0" fontAlgn="base" hangingPunct="0">
              <a:spcBef>
                <a:spcPct val="0"/>
              </a:spcBef>
              <a:spcAft>
                <a:spcPct val="0"/>
              </a:spcAft>
            </a:pPr>
            <a:r>
              <a:rPr lang="fr-FR" altLang="fr-FR" dirty="0">
                <a:latin typeface="Arial" panose="020B0604020202020204" pitchFamily="34" charset="0"/>
              </a:rPr>
              <a:t> la qualification et le fondement juridique des infractions commises et constatées, le rappel des articles ouvrant les poursuites.</a:t>
            </a:r>
          </a:p>
          <a:p>
            <a:pPr eaLnBrk="0" fontAlgn="base" hangingPunct="0">
              <a:spcBef>
                <a:spcPct val="0"/>
              </a:spcBef>
              <a:spcAft>
                <a:spcPct val="0"/>
              </a:spcAft>
            </a:pPr>
            <a:r>
              <a:rPr lang="fr-FR" altLang="fr-FR" dirty="0">
                <a:latin typeface="Arial" panose="020B0604020202020204" pitchFamily="34" charset="0"/>
              </a:rPr>
              <a:t>En ce qui concerne les personnes en cause, le PV indique le nom, la qualité et l'adresse des personnes à l'encontre desquelles des poursuites sont susceptibles d'être engagées.</a:t>
            </a:r>
          </a:p>
        </p:txBody>
      </p:sp>
      <p:pic>
        <p:nvPicPr>
          <p:cNvPr id="3074" name="Picture 2" descr="http://www.haute-savoie.gouv.fr/extension/ide/design/ide_design/images/site-ext.png">
            <a:hlinkClick r:id="rId2" tooltip="Visiter le site https://www.legifrance.gouv.fr/affichCodeArticle.do?cidTexte=LEGITEXT000006074075&amp;idArticle=LEGIARTI000006815801 - nouvelle fenêtre"/>
            <a:extLst>
              <a:ext uri="{FF2B5EF4-FFF2-40B4-BE49-F238E27FC236}">
                <a16:creationId xmlns:a16="http://schemas.microsoft.com/office/drawing/2014/main" id="{61F598C9-CADA-421F-8A5E-84CE72EB1B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62075" y="-869950"/>
            <a:ext cx="123825" cy="104775"/>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 5">
            <a:extLst>
              <a:ext uri="{FF2B5EF4-FFF2-40B4-BE49-F238E27FC236}">
                <a16:creationId xmlns:a16="http://schemas.microsoft.com/office/drawing/2014/main" id="{00512C6D-5CF7-4011-91BE-2BC38D029C29}"/>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0241414" y="0"/>
            <a:ext cx="1898650" cy="1784350"/>
          </a:xfrm>
          <a:prstGeom prst="rect">
            <a:avLst/>
          </a:prstGeom>
          <a:noFill/>
          <a:ln>
            <a:noFill/>
          </a:ln>
        </p:spPr>
      </p:pic>
    </p:spTree>
    <p:extLst>
      <p:ext uri="{BB962C8B-B14F-4D97-AF65-F5344CB8AC3E}">
        <p14:creationId xmlns:p14="http://schemas.microsoft.com/office/powerpoint/2010/main" val="23975280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72B42C80-75E0-4697-A355-B8282C06D837}"/>
              </a:ext>
            </a:extLst>
          </p:cNvPr>
          <p:cNvSpPr>
            <a:spLocks noGrp="1"/>
          </p:cNvSpPr>
          <p:nvPr>
            <p:ph type="sldNum" sz="quarter" idx="12"/>
          </p:nvPr>
        </p:nvSpPr>
        <p:spPr/>
        <p:txBody>
          <a:bodyPr/>
          <a:lstStyle/>
          <a:p>
            <a:fld id="{2575F29D-B4DE-47C5-B7E8-8F3A20A4DE63}" type="slidenum">
              <a:rPr lang="fr-FR" smtClean="0"/>
              <a:t>7</a:t>
            </a:fld>
            <a:endParaRPr lang="fr-FR"/>
          </a:p>
        </p:txBody>
      </p:sp>
      <p:sp>
        <p:nvSpPr>
          <p:cNvPr id="5" name="Rectangle 1">
            <a:extLst>
              <a:ext uri="{FF2B5EF4-FFF2-40B4-BE49-F238E27FC236}">
                <a16:creationId xmlns:a16="http://schemas.microsoft.com/office/drawing/2014/main" id="{050F457B-4A76-4BEE-ADB4-7B2B9C1D0A06}"/>
              </a:ext>
            </a:extLst>
          </p:cNvPr>
          <p:cNvSpPr>
            <a:spLocks noChangeArrowheads="1"/>
          </p:cNvSpPr>
          <p:nvPr/>
        </p:nvSpPr>
        <p:spPr bwMode="auto">
          <a:xfrm>
            <a:off x="483326" y="2887682"/>
            <a:ext cx="10450285"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fr-FR" altLang="fr-FR" dirty="0">
                <a:latin typeface="Arial" panose="020B0604020202020204" pitchFamily="34" charset="0"/>
              </a:rPr>
              <a:t>Peuvent être poursuivis : les utilisateurs du sol, les bénéficiaires de travaux, les architectes, les entrepreneurs ou autres personnes responsables de l'exécution des dits travaux</a:t>
            </a:r>
          </a:p>
          <a:p>
            <a:pPr eaLnBrk="0" fontAlgn="base" hangingPunct="0">
              <a:spcBef>
                <a:spcPct val="0"/>
              </a:spcBef>
              <a:spcAft>
                <a:spcPct val="0"/>
              </a:spcAft>
            </a:pPr>
            <a:r>
              <a:rPr lang="fr-FR" altLang="fr-FR" dirty="0">
                <a:latin typeface="Arial" panose="020B0604020202020204" pitchFamily="34" charset="0"/>
              </a:rPr>
              <a:t>Il ne faut donc pas hésiter à mettre en cause l'ensemble des intervenants, charge aux autorités judiciaires de déterminer leur éventuelle part de responsabilité.</a:t>
            </a:r>
          </a:p>
          <a:p>
            <a:pPr eaLnBrk="0" fontAlgn="base" hangingPunct="0">
              <a:spcBef>
                <a:spcPct val="0"/>
              </a:spcBef>
              <a:spcAft>
                <a:spcPct val="0"/>
              </a:spcAft>
            </a:pPr>
            <a:r>
              <a:rPr lang="fr-FR" altLang="fr-FR" dirty="0">
                <a:latin typeface="Arial" panose="020B0604020202020204" pitchFamily="34" charset="0"/>
              </a:rPr>
              <a:t>Concernant les constatations matérielles, celles-ci doivent si possible comprendre l'ensemble des mesures permettant d'établir la nature de l'infraction : surface d'emprise et de plancher de la construction (y compris des différents niveaux, le cas échéant), hauteur…</a:t>
            </a:r>
          </a:p>
          <a:p>
            <a:pPr eaLnBrk="0" fontAlgn="base" hangingPunct="0">
              <a:spcBef>
                <a:spcPct val="0"/>
              </a:spcBef>
              <a:spcAft>
                <a:spcPct val="0"/>
              </a:spcAft>
            </a:pPr>
            <a:r>
              <a:rPr lang="fr-FR" altLang="fr-FR" dirty="0">
                <a:latin typeface="Arial" panose="020B0604020202020204" pitchFamily="34" charset="0"/>
              </a:rPr>
              <a:t>Le PV doit impérativement être accompagné de photographies ou à défaut d'un plan des lieux, d'un plan cadastral, d'un plan de zonage, du règlement de la zone du document d'urbanisme, ainsi que tout autre élément facilitant l'appréciation de la gravité de l'infraction. Le procès-verbal doit enfin être signé et daté : chaque page doit être paraphée et numérotée et les ajouts ou ratures approuvés.</a:t>
            </a:r>
          </a:p>
          <a:p>
            <a:pPr eaLnBrk="0" fontAlgn="base" hangingPunct="0">
              <a:spcBef>
                <a:spcPct val="0"/>
              </a:spcBef>
              <a:spcAft>
                <a:spcPct val="0"/>
              </a:spcAft>
            </a:pPr>
            <a:endParaRPr lang="fr-FR" altLang="fr-FR" dirty="0">
              <a:latin typeface="Arial" panose="020B0604020202020204" pitchFamily="34" charset="0"/>
            </a:endParaRPr>
          </a:p>
        </p:txBody>
      </p:sp>
      <p:pic>
        <p:nvPicPr>
          <p:cNvPr id="4098" name="Picture 2" descr="http://www.haute-savoie.gouv.fr/extension/ide/design/ide_design/images/site-ext.png">
            <a:hlinkClick r:id="rId2" tooltip="Visiter le site https://www.legifrance.gouv.fr/affichCodeArticle.do?cidTexte=LEGITEXT000006074075&amp;idArticle=LEGIARTI000006815917 - nouvelle fenêtre"/>
            <a:extLst>
              <a:ext uri="{FF2B5EF4-FFF2-40B4-BE49-F238E27FC236}">
                <a16:creationId xmlns:a16="http://schemas.microsoft.com/office/drawing/2014/main" id="{2C3BF744-BBCF-40CE-9800-D31EA44D8AE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115338" y="-869950"/>
            <a:ext cx="123825" cy="10477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1889A840-9DF8-4A6F-B907-07BE52D8CCD6}"/>
              </a:ext>
            </a:extLst>
          </p:cNvPr>
          <p:cNvSpPr/>
          <p:nvPr/>
        </p:nvSpPr>
        <p:spPr>
          <a:xfrm>
            <a:off x="1724297" y="295729"/>
            <a:ext cx="6840583" cy="1754326"/>
          </a:xfrm>
          <a:prstGeom prst="rect">
            <a:avLst/>
          </a:prstGeom>
        </p:spPr>
        <p:txBody>
          <a:bodyPr wrap="square">
            <a:spAutoFit/>
          </a:bodyPr>
          <a:lstStyle/>
          <a:p>
            <a:r>
              <a:rPr lang="fr-FR" sz="3600" b="1" dirty="0"/>
              <a:t>Qu’est-ce qu’un procès-verbal d’infraction et comment l’établit-on ?</a:t>
            </a:r>
          </a:p>
        </p:txBody>
      </p:sp>
      <p:pic>
        <p:nvPicPr>
          <p:cNvPr id="7" name="Image 6">
            <a:extLst>
              <a:ext uri="{FF2B5EF4-FFF2-40B4-BE49-F238E27FC236}">
                <a16:creationId xmlns:a16="http://schemas.microsoft.com/office/drawing/2014/main" id="{00512C6D-5CF7-4011-91BE-2BC38D029C29}"/>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0241414" y="0"/>
            <a:ext cx="1898650" cy="1784350"/>
          </a:xfrm>
          <a:prstGeom prst="rect">
            <a:avLst/>
          </a:prstGeom>
          <a:noFill/>
          <a:ln>
            <a:noFill/>
          </a:ln>
        </p:spPr>
      </p:pic>
    </p:spTree>
    <p:extLst>
      <p:ext uri="{BB962C8B-B14F-4D97-AF65-F5344CB8AC3E}">
        <p14:creationId xmlns:p14="http://schemas.microsoft.com/office/powerpoint/2010/main" val="11802671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262A989-D7B8-4A20-AB74-D55D7613CB3A}"/>
              </a:ext>
            </a:extLst>
          </p:cNvPr>
          <p:cNvSpPr>
            <a:spLocks noGrp="1"/>
          </p:cNvSpPr>
          <p:nvPr>
            <p:ph type="title"/>
          </p:nvPr>
        </p:nvSpPr>
        <p:spPr/>
        <p:txBody>
          <a:bodyPr>
            <a:normAutofit fontScale="90000"/>
          </a:bodyPr>
          <a:lstStyle/>
          <a:p>
            <a:r>
              <a:rPr lang="fr-FR" b="1"/>
              <a:t>Qu’est-ce qu’un procès-verbal d’infraction et comment l’établit-on ?</a:t>
            </a:r>
            <a:br>
              <a:rPr lang="fr-FR" b="1"/>
            </a:br>
            <a:endParaRPr lang="fr-FR"/>
          </a:p>
        </p:txBody>
      </p:sp>
      <p:sp>
        <p:nvSpPr>
          <p:cNvPr id="3" name="Espace réservé du contenu 2">
            <a:extLst>
              <a:ext uri="{FF2B5EF4-FFF2-40B4-BE49-F238E27FC236}">
                <a16:creationId xmlns:a16="http://schemas.microsoft.com/office/drawing/2014/main" id="{4EFD4689-63FE-4BB0-8977-60C662B81629}"/>
              </a:ext>
            </a:extLst>
          </p:cNvPr>
          <p:cNvSpPr>
            <a:spLocks noGrp="1"/>
          </p:cNvSpPr>
          <p:nvPr>
            <p:ph idx="1"/>
          </p:nvPr>
        </p:nvSpPr>
        <p:spPr>
          <a:xfrm>
            <a:off x="852332" y="2662519"/>
            <a:ext cx="10338407" cy="4195481"/>
          </a:xfrm>
        </p:spPr>
        <p:txBody>
          <a:bodyPr>
            <a:normAutofit/>
          </a:bodyPr>
          <a:lstStyle/>
          <a:p>
            <a:r>
              <a:rPr lang="fr-FR" sz="1900" dirty="0"/>
              <a:t>Ensuite, le procès-verbal (et ses pièces jointes) est transmis "sans délai" au procureur de la République, et une copie est adressée à la DDT.</a:t>
            </a:r>
          </a:p>
          <a:p>
            <a:r>
              <a:rPr lang="fr-FR" sz="1900" dirty="0"/>
              <a:t>Les éléments d'appréciation subjectifs et les souhaits de la commune concernant les suites judiciaires peuvent faire l'objet d'un courrier séparé, mais ne doivent pas figurer dans le procès-verbal lui-même.</a:t>
            </a:r>
          </a:p>
          <a:p>
            <a:r>
              <a:rPr lang="fr-FR" sz="1900" dirty="0"/>
              <a:t>Le contrevenant doit être informé qu'un PV a été dressé à son encontre, mais le PV lui-même ne doit pas lui être transmis.</a:t>
            </a:r>
          </a:p>
          <a:p>
            <a:endParaRPr lang="fr-FR" dirty="0"/>
          </a:p>
        </p:txBody>
      </p:sp>
      <p:sp>
        <p:nvSpPr>
          <p:cNvPr id="4" name="Espace réservé du numéro de diapositive 3">
            <a:extLst>
              <a:ext uri="{FF2B5EF4-FFF2-40B4-BE49-F238E27FC236}">
                <a16:creationId xmlns:a16="http://schemas.microsoft.com/office/drawing/2014/main" id="{497507DF-208E-4D51-8BB4-144E618DB6A7}"/>
              </a:ext>
            </a:extLst>
          </p:cNvPr>
          <p:cNvSpPr>
            <a:spLocks noGrp="1"/>
          </p:cNvSpPr>
          <p:nvPr>
            <p:ph type="sldNum" sz="quarter" idx="12"/>
          </p:nvPr>
        </p:nvSpPr>
        <p:spPr/>
        <p:txBody>
          <a:bodyPr/>
          <a:lstStyle/>
          <a:p>
            <a:fld id="{2575F29D-B4DE-47C5-B7E8-8F3A20A4DE63}" type="slidenum">
              <a:rPr lang="fr-FR" smtClean="0"/>
              <a:t>8</a:t>
            </a:fld>
            <a:endParaRPr lang="fr-FR"/>
          </a:p>
        </p:txBody>
      </p:sp>
      <p:pic>
        <p:nvPicPr>
          <p:cNvPr id="5" name="Image 4">
            <a:extLst>
              <a:ext uri="{FF2B5EF4-FFF2-40B4-BE49-F238E27FC236}">
                <a16:creationId xmlns:a16="http://schemas.microsoft.com/office/drawing/2014/main" id="{00512C6D-5CF7-4011-91BE-2BC38D029C2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293350" y="0"/>
            <a:ext cx="1898650" cy="1784350"/>
          </a:xfrm>
          <a:prstGeom prst="rect">
            <a:avLst/>
          </a:prstGeom>
          <a:noFill/>
          <a:ln>
            <a:noFill/>
          </a:ln>
        </p:spPr>
      </p:pic>
    </p:spTree>
    <p:extLst>
      <p:ext uri="{BB962C8B-B14F-4D97-AF65-F5344CB8AC3E}">
        <p14:creationId xmlns:p14="http://schemas.microsoft.com/office/powerpoint/2010/main" val="28060995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otalTime>4</TotalTime>
  <Words>1036</Words>
  <Application>Microsoft Office PowerPoint</Application>
  <PresentationFormat>Grand écran</PresentationFormat>
  <Paragraphs>89</Paragraphs>
  <Slides>8</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8</vt:i4>
      </vt:variant>
    </vt:vector>
  </HeadingPairs>
  <TitlesOfParts>
    <vt:vector size="14" baseType="lpstr">
      <vt:lpstr>Arial</vt:lpstr>
      <vt:lpstr>Calibri</vt:lpstr>
      <vt:lpstr>Century Gothic</vt:lpstr>
      <vt:lpstr>Times New Roman</vt:lpstr>
      <vt:lpstr>Wingdings 3</vt:lpstr>
      <vt:lpstr>Ion</vt:lpstr>
      <vt:lpstr>Règlementation urbanisme </vt:lpstr>
      <vt:lpstr>Qu’est-ce qu’une infraction ? </vt:lpstr>
      <vt:lpstr>Infraction au code de l’urbanisme</vt:lpstr>
      <vt:lpstr>Infraction au code de l’urbanisme</vt:lpstr>
      <vt:lpstr>Comment constate-t-on une infraction ?  </vt:lpstr>
      <vt:lpstr>Qu’est-ce qu’un procès-verbal d’infraction et comment l’établit-on ? </vt:lpstr>
      <vt:lpstr>Présentation PowerPoint</vt:lpstr>
      <vt:lpstr>Qu’est-ce qu’un procès-verbal d’infraction et comment l’établit-on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LIONEL ASTRUC</dc:creator>
  <cp:lastModifiedBy>LIONEL ASTRUC</cp:lastModifiedBy>
  <cp:revision>3</cp:revision>
  <dcterms:created xsi:type="dcterms:W3CDTF">2020-11-16T15:53:24Z</dcterms:created>
  <dcterms:modified xsi:type="dcterms:W3CDTF">2020-11-30T18:41:07Z</dcterms:modified>
</cp:coreProperties>
</file>