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53" r:id="rId2"/>
    <p:sldId id="455" r:id="rId3"/>
    <p:sldId id="444" r:id="rId4"/>
    <p:sldId id="448" r:id="rId5"/>
    <p:sldId id="443" r:id="rId6"/>
    <p:sldId id="445" r:id="rId7"/>
    <p:sldId id="456" r:id="rId8"/>
    <p:sldId id="450" r:id="rId9"/>
    <p:sldId id="451" r:id="rId10"/>
    <p:sldId id="449"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0E7FEB49-7519-43C5-8443-700A1F901CA4}" type="datetimeFigureOut">
              <a:rPr lang="fr-FR" smtClean="0"/>
              <a:t>02/12/2020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8A90340-B6C8-404F-8AA8-32117D36EE3B}" type="slidenum">
              <a:rPr lang="fr-FR" smtClean="0"/>
              <a:t>‹N°›</a:t>
            </a:fld>
            <a:endParaRPr lang="fr-FR"/>
          </a:p>
        </p:txBody>
      </p:sp>
    </p:spTree>
    <p:extLst>
      <p:ext uri="{BB962C8B-B14F-4D97-AF65-F5344CB8AC3E}">
        <p14:creationId xmlns:p14="http://schemas.microsoft.com/office/powerpoint/2010/main" val="1990174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E7FEB49-7519-43C5-8443-700A1F901CA4}" type="datetimeFigureOut">
              <a:rPr lang="fr-FR" smtClean="0"/>
              <a:t>02/12/2020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8A90340-B6C8-404F-8AA8-32117D36EE3B}" type="slidenum">
              <a:rPr lang="fr-FR" smtClean="0"/>
              <a:t>‹N°›</a:t>
            </a:fld>
            <a:endParaRPr lang="fr-FR"/>
          </a:p>
        </p:txBody>
      </p:sp>
    </p:spTree>
    <p:extLst>
      <p:ext uri="{BB962C8B-B14F-4D97-AF65-F5344CB8AC3E}">
        <p14:creationId xmlns:p14="http://schemas.microsoft.com/office/powerpoint/2010/main" val="1465570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E7FEB49-7519-43C5-8443-700A1F901CA4}" type="datetimeFigureOut">
              <a:rPr lang="fr-FR" smtClean="0"/>
              <a:t>02/12/2020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8A90340-B6C8-404F-8AA8-32117D36EE3B}" type="slidenum">
              <a:rPr lang="fr-FR" smtClean="0"/>
              <a:t>‹N°›</a:t>
            </a:fld>
            <a:endParaRPr lang="fr-FR"/>
          </a:p>
        </p:txBody>
      </p:sp>
    </p:spTree>
    <p:extLst>
      <p:ext uri="{BB962C8B-B14F-4D97-AF65-F5344CB8AC3E}">
        <p14:creationId xmlns:p14="http://schemas.microsoft.com/office/powerpoint/2010/main" val="2887380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Cliquez pour modifier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E7FEB49-7519-43C5-8443-700A1F901CA4}" type="datetimeFigureOut">
              <a:rPr lang="fr-FR" smtClean="0"/>
              <a:t>02/12/2020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8A90340-B6C8-404F-8AA8-32117D36EE3B}"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89359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E7FEB49-7519-43C5-8443-700A1F901CA4}" type="datetimeFigureOut">
              <a:rPr lang="fr-FR" smtClean="0"/>
              <a:t>02/12/2020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8A90340-B6C8-404F-8AA8-32117D36EE3B}" type="slidenum">
              <a:rPr lang="fr-FR" smtClean="0"/>
              <a:t>‹N°›</a:t>
            </a:fld>
            <a:endParaRPr lang="fr-FR"/>
          </a:p>
        </p:txBody>
      </p:sp>
    </p:spTree>
    <p:extLst>
      <p:ext uri="{BB962C8B-B14F-4D97-AF65-F5344CB8AC3E}">
        <p14:creationId xmlns:p14="http://schemas.microsoft.com/office/powerpoint/2010/main" val="2693112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E7FEB49-7519-43C5-8443-700A1F901CA4}" type="datetimeFigureOut">
              <a:rPr lang="fr-FR" smtClean="0"/>
              <a:t>02/12/2020</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8A90340-B6C8-404F-8AA8-32117D36EE3B}" type="slidenum">
              <a:rPr lang="fr-FR" smtClean="0"/>
              <a:t>‹N°›</a:t>
            </a:fld>
            <a:endParaRPr lang="fr-FR"/>
          </a:p>
        </p:txBody>
      </p:sp>
    </p:spTree>
    <p:extLst>
      <p:ext uri="{BB962C8B-B14F-4D97-AF65-F5344CB8AC3E}">
        <p14:creationId xmlns:p14="http://schemas.microsoft.com/office/powerpoint/2010/main" val="1014590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E7FEB49-7519-43C5-8443-700A1F901CA4}" type="datetimeFigureOut">
              <a:rPr lang="fr-FR" smtClean="0"/>
              <a:t>02/12/2020</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8A90340-B6C8-404F-8AA8-32117D36EE3B}" type="slidenum">
              <a:rPr lang="fr-FR" smtClean="0"/>
              <a:t>‹N°›</a:t>
            </a:fld>
            <a:endParaRPr lang="fr-FR"/>
          </a:p>
        </p:txBody>
      </p:sp>
    </p:spTree>
    <p:extLst>
      <p:ext uri="{BB962C8B-B14F-4D97-AF65-F5344CB8AC3E}">
        <p14:creationId xmlns:p14="http://schemas.microsoft.com/office/powerpoint/2010/main" val="4213672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E7FEB49-7519-43C5-8443-700A1F901CA4}" type="datetimeFigureOut">
              <a:rPr lang="fr-FR" smtClean="0"/>
              <a:t>02/12/2020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8A90340-B6C8-404F-8AA8-32117D36EE3B}" type="slidenum">
              <a:rPr lang="fr-FR" smtClean="0"/>
              <a:t>‹N°›</a:t>
            </a:fld>
            <a:endParaRPr lang="fr-FR"/>
          </a:p>
        </p:txBody>
      </p:sp>
    </p:spTree>
    <p:extLst>
      <p:ext uri="{BB962C8B-B14F-4D97-AF65-F5344CB8AC3E}">
        <p14:creationId xmlns:p14="http://schemas.microsoft.com/office/powerpoint/2010/main" val="1091785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E7FEB49-7519-43C5-8443-700A1F901CA4}" type="datetimeFigureOut">
              <a:rPr lang="fr-FR" smtClean="0"/>
              <a:t>02/12/2020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8A90340-B6C8-404F-8AA8-32117D36EE3B}" type="slidenum">
              <a:rPr lang="fr-FR" smtClean="0"/>
              <a:t>‹N°›</a:t>
            </a:fld>
            <a:endParaRPr lang="fr-FR"/>
          </a:p>
        </p:txBody>
      </p:sp>
    </p:spTree>
    <p:extLst>
      <p:ext uri="{BB962C8B-B14F-4D97-AF65-F5344CB8AC3E}">
        <p14:creationId xmlns:p14="http://schemas.microsoft.com/office/powerpoint/2010/main" val="2525665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0E7FEB49-7519-43C5-8443-700A1F901CA4}" type="datetimeFigureOut">
              <a:rPr lang="fr-FR" smtClean="0"/>
              <a:t>02/12/2020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8A90340-B6C8-404F-8AA8-32117D36EE3B}" type="slidenum">
              <a:rPr lang="fr-FR" smtClean="0"/>
              <a:t>‹N°›</a:t>
            </a:fld>
            <a:endParaRPr lang="fr-FR"/>
          </a:p>
        </p:txBody>
      </p:sp>
    </p:spTree>
    <p:extLst>
      <p:ext uri="{BB962C8B-B14F-4D97-AF65-F5344CB8AC3E}">
        <p14:creationId xmlns:p14="http://schemas.microsoft.com/office/powerpoint/2010/main" val="2754817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E7FEB49-7519-43C5-8443-700A1F901CA4}" type="datetimeFigureOut">
              <a:rPr lang="fr-FR" smtClean="0"/>
              <a:t>02/12/2020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8A90340-B6C8-404F-8AA8-32117D36EE3B}" type="slidenum">
              <a:rPr lang="fr-FR" smtClean="0"/>
              <a:t>‹N°›</a:t>
            </a:fld>
            <a:endParaRPr lang="fr-FR"/>
          </a:p>
        </p:txBody>
      </p:sp>
    </p:spTree>
    <p:extLst>
      <p:ext uri="{BB962C8B-B14F-4D97-AF65-F5344CB8AC3E}">
        <p14:creationId xmlns:p14="http://schemas.microsoft.com/office/powerpoint/2010/main" val="134391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E7FEB49-7519-43C5-8443-700A1F901CA4}" type="datetimeFigureOut">
              <a:rPr lang="fr-FR" smtClean="0"/>
              <a:t>02/12/2020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8A90340-B6C8-404F-8AA8-32117D36EE3B}" type="slidenum">
              <a:rPr lang="fr-FR" smtClean="0"/>
              <a:t>‹N°›</a:t>
            </a:fld>
            <a:endParaRPr lang="fr-FR"/>
          </a:p>
        </p:txBody>
      </p:sp>
    </p:spTree>
    <p:extLst>
      <p:ext uri="{BB962C8B-B14F-4D97-AF65-F5344CB8AC3E}">
        <p14:creationId xmlns:p14="http://schemas.microsoft.com/office/powerpoint/2010/main" val="309120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E7FEB49-7519-43C5-8443-700A1F901CA4}" type="datetimeFigureOut">
              <a:rPr lang="fr-FR" smtClean="0"/>
              <a:t>02/12/2020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8A90340-B6C8-404F-8AA8-32117D36EE3B}" type="slidenum">
              <a:rPr lang="fr-FR" smtClean="0"/>
              <a:t>‹N°›</a:t>
            </a:fld>
            <a:endParaRPr lang="fr-FR"/>
          </a:p>
        </p:txBody>
      </p:sp>
    </p:spTree>
    <p:extLst>
      <p:ext uri="{BB962C8B-B14F-4D97-AF65-F5344CB8AC3E}">
        <p14:creationId xmlns:p14="http://schemas.microsoft.com/office/powerpoint/2010/main" val="1884918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0E7FEB49-7519-43C5-8443-700A1F901CA4}" type="datetimeFigureOut">
              <a:rPr lang="fr-FR" smtClean="0"/>
              <a:t>02/12/2020</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08A90340-B6C8-404F-8AA8-32117D36EE3B}" type="slidenum">
              <a:rPr lang="fr-FR" smtClean="0"/>
              <a:t>‹N°›</a:t>
            </a:fld>
            <a:endParaRPr lang="fr-FR"/>
          </a:p>
        </p:txBody>
      </p:sp>
    </p:spTree>
    <p:extLst>
      <p:ext uri="{BB962C8B-B14F-4D97-AF65-F5344CB8AC3E}">
        <p14:creationId xmlns:p14="http://schemas.microsoft.com/office/powerpoint/2010/main" val="2208025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E7FEB49-7519-43C5-8443-700A1F901CA4}" type="datetimeFigureOut">
              <a:rPr lang="fr-FR" smtClean="0"/>
              <a:t>02/12/2020</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08A90340-B6C8-404F-8AA8-32117D36EE3B}" type="slidenum">
              <a:rPr lang="fr-FR" smtClean="0"/>
              <a:t>‹N°›</a:t>
            </a:fld>
            <a:endParaRPr lang="fr-FR"/>
          </a:p>
        </p:txBody>
      </p:sp>
    </p:spTree>
    <p:extLst>
      <p:ext uri="{BB962C8B-B14F-4D97-AF65-F5344CB8AC3E}">
        <p14:creationId xmlns:p14="http://schemas.microsoft.com/office/powerpoint/2010/main" val="1705083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7" name="Date Placeholder 4"/>
          <p:cNvSpPr>
            <a:spLocks noGrp="1"/>
          </p:cNvSpPr>
          <p:nvPr>
            <p:ph type="dt" sz="half" idx="10"/>
          </p:nvPr>
        </p:nvSpPr>
        <p:spPr/>
        <p:txBody>
          <a:bodyPr/>
          <a:lstStyle/>
          <a:p>
            <a:fld id="{0E7FEB49-7519-43C5-8443-700A1F901CA4}" type="datetimeFigureOut">
              <a:rPr lang="fr-FR" smtClean="0"/>
              <a:t>02/12/2020</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08A90340-B6C8-404F-8AA8-32117D36EE3B}" type="slidenum">
              <a:rPr lang="fr-FR" smtClean="0"/>
              <a:t>‹N°›</a:t>
            </a:fld>
            <a:endParaRPr lang="fr-FR"/>
          </a:p>
        </p:txBody>
      </p:sp>
    </p:spTree>
    <p:extLst>
      <p:ext uri="{BB962C8B-B14F-4D97-AF65-F5344CB8AC3E}">
        <p14:creationId xmlns:p14="http://schemas.microsoft.com/office/powerpoint/2010/main" val="3428974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E7FEB49-7519-43C5-8443-700A1F901CA4}" type="datetimeFigureOut">
              <a:rPr lang="fr-FR" smtClean="0"/>
              <a:t>02/12/2020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8A90340-B6C8-404F-8AA8-32117D36EE3B}" type="slidenum">
              <a:rPr lang="fr-FR" smtClean="0"/>
              <a:t>‹N°›</a:t>
            </a:fld>
            <a:endParaRPr lang="fr-FR"/>
          </a:p>
        </p:txBody>
      </p:sp>
    </p:spTree>
    <p:extLst>
      <p:ext uri="{BB962C8B-B14F-4D97-AF65-F5344CB8AC3E}">
        <p14:creationId xmlns:p14="http://schemas.microsoft.com/office/powerpoint/2010/main" val="896429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E7FEB49-7519-43C5-8443-700A1F901CA4}" type="datetimeFigureOut">
              <a:rPr lang="fr-FR" smtClean="0"/>
              <a:t>02/12/2020</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8A90340-B6C8-404F-8AA8-32117D36EE3B}" type="slidenum">
              <a:rPr lang="fr-FR" smtClean="0"/>
              <a:t>‹N°›</a:t>
            </a:fld>
            <a:endParaRPr lang="fr-FR"/>
          </a:p>
        </p:txBody>
      </p:sp>
    </p:spTree>
    <p:extLst>
      <p:ext uri="{BB962C8B-B14F-4D97-AF65-F5344CB8AC3E}">
        <p14:creationId xmlns:p14="http://schemas.microsoft.com/office/powerpoint/2010/main" val="273960491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5B2B235-3056-44DA-BA6F-70D12ED2EE86}"/>
              </a:ext>
            </a:extLst>
          </p:cNvPr>
          <p:cNvSpPr>
            <a:spLocks noGrp="1"/>
          </p:cNvSpPr>
          <p:nvPr>
            <p:ph type="ctrTitle"/>
          </p:nvPr>
        </p:nvSpPr>
        <p:spPr>
          <a:xfrm>
            <a:off x="1154954" y="1447800"/>
            <a:ext cx="9551145" cy="3329581"/>
          </a:xfrm>
        </p:spPr>
        <p:txBody>
          <a:bodyPr/>
          <a:lstStyle/>
          <a:p>
            <a:r>
              <a:rPr lang="fr-FR" dirty="0"/>
              <a:t>Notions de  responsabilité en copropriété</a:t>
            </a:r>
          </a:p>
        </p:txBody>
      </p:sp>
      <p:sp>
        <p:nvSpPr>
          <p:cNvPr id="2" name="Sous-titre 1">
            <a:extLst>
              <a:ext uri="{FF2B5EF4-FFF2-40B4-BE49-F238E27FC236}">
                <a16:creationId xmlns:a16="http://schemas.microsoft.com/office/drawing/2014/main" id="{BB2B24C2-A98F-428E-97E9-E32D2D440078}"/>
              </a:ext>
            </a:extLst>
          </p:cNvPr>
          <p:cNvSpPr>
            <a:spLocks noGrp="1"/>
          </p:cNvSpPr>
          <p:nvPr>
            <p:ph type="subTitle" idx="1"/>
          </p:nvPr>
        </p:nvSpPr>
        <p:spPr/>
        <p:txBody>
          <a:bodyPr/>
          <a:lstStyle/>
          <a:p>
            <a:r>
              <a:rPr lang="fr-FR" dirty="0"/>
              <a:t>« Qui dit pouvoir dit responsabilité ! »</a:t>
            </a:r>
          </a:p>
        </p:txBody>
      </p:sp>
      <p:sp>
        <p:nvSpPr>
          <p:cNvPr id="3" name="Espace réservé du numéro de diapositive 2">
            <a:extLst>
              <a:ext uri="{FF2B5EF4-FFF2-40B4-BE49-F238E27FC236}">
                <a16:creationId xmlns:a16="http://schemas.microsoft.com/office/drawing/2014/main" id="{46102EB4-758A-4825-B7E7-489D84D0C5DE}"/>
              </a:ext>
            </a:extLst>
          </p:cNvPr>
          <p:cNvSpPr>
            <a:spLocks noGrp="1"/>
          </p:cNvSpPr>
          <p:nvPr>
            <p:ph type="sldNum" sz="quarter" idx="12"/>
          </p:nvPr>
        </p:nvSpPr>
        <p:spPr/>
        <p:txBody>
          <a:bodyPr/>
          <a:lstStyle/>
          <a:p>
            <a:fld id="{2575F29D-B4DE-47C5-B7E8-8F3A20A4DE63}" type="slidenum">
              <a:rPr lang="fr-FR" smtClean="0"/>
              <a:t>1</a:t>
            </a:fld>
            <a:endParaRPr lang="fr-FR" dirty="0"/>
          </a:p>
        </p:txBody>
      </p:sp>
      <p:pic>
        <p:nvPicPr>
          <p:cNvPr id="5" name="Image 4">
            <a:extLst>
              <a:ext uri="{FF2B5EF4-FFF2-40B4-BE49-F238E27FC236}">
                <a16:creationId xmlns:a16="http://schemas.microsoft.com/office/drawing/2014/main" id="{D64795D2-E516-4B1B-9C6B-C82EBE572F3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241414" y="0"/>
            <a:ext cx="1898650" cy="1784350"/>
          </a:xfrm>
          <a:prstGeom prst="rect">
            <a:avLst/>
          </a:prstGeom>
          <a:noFill/>
          <a:ln>
            <a:noFill/>
          </a:ln>
        </p:spPr>
      </p:pic>
    </p:spTree>
    <p:extLst>
      <p:ext uri="{BB962C8B-B14F-4D97-AF65-F5344CB8AC3E}">
        <p14:creationId xmlns:p14="http://schemas.microsoft.com/office/powerpoint/2010/main" val="2201115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C11072-F762-42FF-AAE8-03735E8EE130}"/>
              </a:ext>
            </a:extLst>
          </p:cNvPr>
          <p:cNvSpPr>
            <a:spLocks noGrp="1"/>
          </p:cNvSpPr>
          <p:nvPr>
            <p:ph type="title"/>
          </p:nvPr>
        </p:nvSpPr>
        <p:spPr>
          <a:xfrm>
            <a:off x="621164" y="532290"/>
            <a:ext cx="9404723" cy="1400530"/>
          </a:xfrm>
        </p:spPr>
        <p:txBody>
          <a:bodyPr/>
          <a:lstStyle/>
          <a:p>
            <a:r>
              <a:rPr lang="fr-FR" dirty="0"/>
              <a:t>Exonération du syndicat</a:t>
            </a:r>
          </a:p>
        </p:txBody>
      </p:sp>
      <p:sp>
        <p:nvSpPr>
          <p:cNvPr id="3" name="Espace réservé du contenu 2">
            <a:extLst>
              <a:ext uri="{FF2B5EF4-FFF2-40B4-BE49-F238E27FC236}">
                <a16:creationId xmlns:a16="http://schemas.microsoft.com/office/drawing/2014/main" id="{34711A17-C349-4DEA-A1D9-CAA9924C81BD}"/>
              </a:ext>
            </a:extLst>
          </p:cNvPr>
          <p:cNvSpPr>
            <a:spLocks noGrp="1"/>
          </p:cNvSpPr>
          <p:nvPr>
            <p:ph idx="1"/>
          </p:nvPr>
        </p:nvSpPr>
        <p:spPr>
          <a:xfrm>
            <a:off x="51936" y="1633009"/>
            <a:ext cx="11518900" cy="2823882"/>
          </a:xfrm>
        </p:spPr>
        <p:txBody>
          <a:bodyPr>
            <a:normAutofit/>
          </a:bodyPr>
          <a:lstStyle/>
          <a:p>
            <a:pPr lvl="1">
              <a:buFontTx/>
              <a:buChar char="-"/>
            </a:pPr>
            <a:r>
              <a:rPr lang="fr-FR" dirty="0"/>
              <a:t>Peu importe que les défectuosités de l’état de l’immeuble aient été ignorés par le syndicat.</a:t>
            </a:r>
          </a:p>
          <a:p>
            <a:pPr lvl="1">
              <a:buFontTx/>
              <a:buChar char="-"/>
            </a:pPr>
            <a:r>
              <a:rPr lang="fr-FR" dirty="0"/>
              <a:t>Il ne suffit pas au syndicat pour s’exonérer de prouver qu’il n’a commis aucune faute et d’invoquer des difficultés de trésorerie.</a:t>
            </a:r>
          </a:p>
          <a:p>
            <a:pPr marL="457200" lvl="1" indent="0">
              <a:buNone/>
            </a:pPr>
            <a:r>
              <a:rPr lang="fr-FR" dirty="0"/>
              <a:t>Le syndicat ne peut éviter sa responsabilité qu’en rapportant la preuve d’un cas de force majeure.</a:t>
            </a:r>
          </a:p>
          <a:p>
            <a:pPr lvl="1">
              <a:buFontTx/>
              <a:buChar char="-"/>
            </a:pPr>
            <a:r>
              <a:rPr lang="fr-FR" dirty="0"/>
              <a:t>Le syndicat des copropriétaires ne peut être exonéré de sa responsabilité par une clause du règlement de copropriété si elle est contraire à l’ordre public.</a:t>
            </a:r>
          </a:p>
        </p:txBody>
      </p:sp>
      <p:sp>
        <p:nvSpPr>
          <p:cNvPr id="4" name="Espace réservé du numéro de diapositive 3">
            <a:extLst>
              <a:ext uri="{FF2B5EF4-FFF2-40B4-BE49-F238E27FC236}">
                <a16:creationId xmlns:a16="http://schemas.microsoft.com/office/drawing/2014/main" id="{858D374D-6E7B-4754-BF44-482AEBBB0FA7}"/>
              </a:ext>
            </a:extLst>
          </p:cNvPr>
          <p:cNvSpPr>
            <a:spLocks noGrp="1"/>
          </p:cNvSpPr>
          <p:nvPr>
            <p:ph type="sldNum" sz="quarter" idx="12"/>
          </p:nvPr>
        </p:nvSpPr>
        <p:spPr/>
        <p:txBody>
          <a:bodyPr/>
          <a:lstStyle/>
          <a:p>
            <a:fld id="{2575F29D-B4DE-47C5-B7E8-8F3A20A4DE63}" type="slidenum">
              <a:rPr lang="fr-FR" smtClean="0"/>
              <a:t>10</a:t>
            </a:fld>
            <a:endParaRPr lang="fr-FR"/>
          </a:p>
        </p:txBody>
      </p:sp>
      <p:sp>
        <p:nvSpPr>
          <p:cNvPr id="5" name="Espace réservé du contenu 2">
            <a:extLst>
              <a:ext uri="{FF2B5EF4-FFF2-40B4-BE49-F238E27FC236}">
                <a16:creationId xmlns:a16="http://schemas.microsoft.com/office/drawing/2014/main" id="{CA4701E5-9451-4A30-9490-B5D1221EF0E5}"/>
              </a:ext>
            </a:extLst>
          </p:cNvPr>
          <p:cNvSpPr txBox="1">
            <a:spLocks/>
          </p:cNvSpPr>
          <p:nvPr/>
        </p:nvSpPr>
        <p:spPr>
          <a:xfrm>
            <a:off x="646111" y="5375837"/>
            <a:ext cx="8946541" cy="150308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fr-FR"/>
              <a:t>Ils auront été commis par ses organes </a:t>
            </a:r>
            <a:r>
              <a:rPr lang="fr-FR" b="1"/>
              <a:t>ou</a:t>
            </a:r>
            <a:r>
              <a:rPr lang="fr-FR"/>
              <a:t> son représentant. Autant dire que le syndicat peut être désormais responsable d’une faute pénale commise par le syndic, mais aussi d’une faute de l’assemblée générale sans faute du syndic.</a:t>
            </a:r>
            <a:endParaRPr lang="fr-FR" dirty="0"/>
          </a:p>
        </p:txBody>
      </p:sp>
      <p:sp>
        <p:nvSpPr>
          <p:cNvPr id="6" name="Titre 1">
            <a:extLst>
              <a:ext uri="{FF2B5EF4-FFF2-40B4-BE49-F238E27FC236}">
                <a16:creationId xmlns:a16="http://schemas.microsoft.com/office/drawing/2014/main" id="{7F1874E0-C9C2-4E12-9117-AA5F3B5535D8}"/>
              </a:ext>
            </a:extLst>
          </p:cNvPr>
          <p:cNvSpPr txBox="1">
            <a:spLocks/>
          </p:cNvSpPr>
          <p:nvPr/>
        </p:nvSpPr>
        <p:spPr>
          <a:xfrm>
            <a:off x="798511" y="4236651"/>
            <a:ext cx="9404723"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a:t>RESPONSABILITE PENALE</a:t>
            </a:r>
            <a:endParaRPr lang="fr-FR" dirty="0"/>
          </a:p>
        </p:txBody>
      </p:sp>
      <p:pic>
        <p:nvPicPr>
          <p:cNvPr id="7" name="Image 6">
            <a:extLst>
              <a:ext uri="{FF2B5EF4-FFF2-40B4-BE49-F238E27FC236}">
                <a16:creationId xmlns:a16="http://schemas.microsoft.com/office/drawing/2014/main" id="{7257576F-2837-468D-9AAF-CF9DB51AD80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241414" y="0"/>
            <a:ext cx="1898650" cy="1784350"/>
          </a:xfrm>
          <a:prstGeom prst="rect">
            <a:avLst/>
          </a:prstGeom>
          <a:noFill/>
          <a:ln>
            <a:noFill/>
          </a:ln>
        </p:spPr>
      </p:pic>
    </p:spTree>
    <p:extLst>
      <p:ext uri="{BB962C8B-B14F-4D97-AF65-F5344CB8AC3E}">
        <p14:creationId xmlns:p14="http://schemas.microsoft.com/office/powerpoint/2010/main" val="3219425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EC97C5CA-B330-43F1-B4D1-9F9BD318714A}"/>
              </a:ext>
            </a:extLst>
          </p:cNvPr>
          <p:cNvSpPr>
            <a:spLocks noGrp="1"/>
          </p:cNvSpPr>
          <p:nvPr>
            <p:ph type="sldNum" sz="quarter" idx="12"/>
          </p:nvPr>
        </p:nvSpPr>
        <p:spPr/>
        <p:txBody>
          <a:bodyPr/>
          <a:lstStyle/>
          <a:p>
            <a:fld id="{2575F29D-B4DE-47C5-B7E8-8F3A20A4DE63}" type="slidenum">
              <a:rPr lang="fr-FR" smtClean="0"/>
              <a:t>2</a:t>
            </a:fld>
            <a:endParaRPr lang="fr-FR"/>
          </a:p>
        </p:txBody>
      </p:sp>
      <p:graphicFrame>
        <p:nvGraphicFramePr>
          <p:cNvPr id="5" name="Tableau 4">
            <a:extLst>
              <a:ext uri="{FF2B5EF4-FFF2-40B4-BE49-F238E27FC236}">
                <a16:creationId xmlns:a16="http://schemas.microsoft.com/office/drawing/2014/main" id="{21E7B00C-949B-45B2-B4AD-89936C395412}"/>
              </a:ext>
            </a:extLst>
          </p:cNvPr>
          <p:cNvGraphicFramePr>
            <a:graphicFrameLocks noGrp="1"/>
          </p:cNvGraphicFramePr>
          <p:nvPr>
            <p:extLst>
              <p:ext uri="{D42A27DB-BD31-4B8C-83A1-F6EECF244321}">
                <p14:modId xmlns:p14="http://schemas.microsoft.com/office/powerpoint/2010/main" val="380663527"/>
              </p:ext>
            </p:extLst>
          </p:nvPr>
        </p:nvGraphicFramePr>
        <p:xfrm>
          <a:off x="646111" y="2150782"/>
          <a:ext cx="6597907" cy="4394200"/>
        </p:xfrm>
        <a:graphic>
          <a:graphicData uri="http://schemas.openxmlformats.org/drawingml/2006/table">
            <a:tbl>
              <a:tblPr firstRow="1" firstCol="1" bandRow="1">
                <a:tableStyleId>{5C22544A-7EE6-4342-B048-85BDC9FD1C3A}</a:tableStyleId>
              </a:tblPr>
              <a:tblGrid>
                <a:gridCol w="1710887">
                  <a:extLst>
                    <a:ext uri="{9D8B030D-6E8A-4147-A177-3AD203B41FA5}">
                      <a16:colId xmlns:a16="http://schemas.microsoft.com/office/drawing/2014/main" val="4199197542"/>
                    </a:ext>
                  </a:extLst>
                </a:gridCol>
                <a:gridCol w="2443510">
                  <a:extLst>
                    <a:ext uri="{9D8B030D-6E8A-4147-A177-3AD203B41FA5}">
                      <a16:colId xmlns:a16="http://schemas.microsoft.com/office/drawing/2014/main" val="3135545743"/>
                    </a:ext>
                  </a:extLst>
                </a:gridCol>
                <a:gridCol w="2443510">
                  <a:extLst>
                    <a:ext uri="{9D8B030D-6E8A-4147-A177-3AD203B41FA5}">
                      <a16:colId xmlns:a16="http://schemas.microsoft.com/office/drawing/2014/main" val="225531075"/>
                    </a:ext>
                  </a:extLst>
                </a:gridCol>
              </a:tblGrid>
              <a:tr h="313370">
                <a:tc>
                  <a:txBody>
                    <a:bodyPr/>
                    <a:lstStyle/>
                    <a:p>
                      <a:pPr algn="ctr">
                        <a:lnSpc>
                          <a:spcPct val="107000"/>
                        </a:lnSpc>
                        <a:spcAft>
                          <a:spcPts val="0"/>
                        </a:spcAft>
                      </a:pPr>
                      <a:r>
                        <a:rPr lang="fr-FR" sz="1600" cap="all">
                          <a:effectLst/>
                        </a:rPr>
                        <a:t>texte</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3988" marR="63988" marT="32277" marB="32277"/>
                </a:tc>
                <a:tc>
                  <a:txBody>
                    <a:bodyPr/>
                    <a:lstStyle/>
                    <a:p>
                      <a:pPr algn="ctr">
                        <a:lnSpc>
                          <a:spcPct val="107000"/>
                        </a:lnSpc>
                        <a:spcAft>
                          <a:spcPts val="0"/>
                        </a:spcAft>
                      </a:pPr>
                      <a:r>
                        <a:rPr lang="fr-FR" sz="1600" cap="all">
                          <a:effectLst/>
                        </a:rPr>
                        <a:t>victimes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3988" marR="63988" marT="32277" marB="32277"/>
                </a:tc>
                <a:tc>
                  <a:txBody>
                    <a:bodyPr/>
                    <a:lstStyle/>
                    <a:p>
                      <a:pPr algn="ctr">
                        <a:lnSpc>
                          <a:spcPct val="107000"/>
                        </a:lnSpc>
                        <a:spcAft>
                          <a:spcPts val="0"/>
                        </a:spcAft>
                      </a:pPr>
                      <a:r>
                        <a:rPr lang="fr-FR" sz="1600" cap="all">
                          <a:effectLst/>
                        </a:rPr>
                        <a:t>cause</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3988" marR="63988" marT="32277" marB="32277"/>
                </a:tc>
                <a:extLst>
                  <a:ext uri="{0D108BD9-81ED-4DB2-BD59-A6C34878D82A}">
                    <a16:rowId xmlns:a16="http://schemas.microsoft.com/office/drawing/2014/main" val="3128348618"/>
                  </a:ext>
                </a:extLst>
              </a:tr>
              <a:tr h="1360277">
                <a:tc>
                  <a:txBody>
                    <a:bodyPr/>
                    <a:lstStyle/>
                    <a:p>
                      <a:pPr>
                        <a:lnSpc>
                          <a:spcPct val="107000"/>
                        </a:lnSpc>
                        <a:spcAft>
                          <a:spcPts val="0"/>
                        </a:spcAft>
                      </a:pPr>
                      <a:r>
                        <a:rPr lang="en-GB" sz="1600" dirty="0">
                          <a:effectLst/>
                        </a:rPr>
                        <a:t>Art. 1386 C. civil</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88" marR="63988" marT="32277" marB="32277" anchor="ctr"/>
                </a:tc>
                <a:tc>
                  <a:txBody>
                    <a:bodyPr/>
                    <a:lstStyle/>
                    <a:p>
                      <a:pPr>
                        <a:lnSpc>
                          <a:spcPct val="107000"/>
                        </a:lnSpc>
                      </a:pPr>
                      <a:endParaRPr lang="fr-FR" sz="1000">
                        <a:effectLst/>
                        <a:latin typeface="Calibri" panose="020F0502020204030204" pitchFamily="34" charset="0"/>
                        <a:cs typeface="Times New Roman" panose="02020603050405020304" pitchFamily="18" charset="0"/>
                      </a:endParaRPr>
                    </a:p>
                  </a:txBody>
                  <a:tcPr marL="63988" marR="63988" marT="32277" marB="32277"/>
                </a:tc>
                <a:tc>
                  <a:txBody>
                    <a:bodyPr/>
                    <a:lstStyle/>
                    <a:p>
                      <a:pPr>
                        <a:lnSpc>
                          <a:spcPct val="107000"/>
                        </a:lnSpc>
                        <a:spcAft>
                          <a:spcPts val="0"/>
                        </a:spcAft>
                      </a:pPr>
                      <a:r>
                        <a:rPr lang="fr-FR" sz="1600" dirty="0">
                          <a:effectLst/>
                        </a:rPr>
                        <a:t>Ruine par</a:t>
                      </a:r>
                      <a:endParaRPr lang="fr-FR" sz="1000" dirty="0">
                        <a:effectLst/>
                      </a:endParaRPr>
                    </a:p>
                    <a:p>
                      <a:pPr marL="107950">
                        <a:lnSpc>
                          <a:spcPct val="107000"/>
                        </a:lnSpc>
                        <a:spcAft>
                          <a:spcPts val="0"/>
                        </a:spcAft>
                      </a:pPr>
                      <a:r>
                        <a:rPr lang="fr-FR" sz="1600" dirty="0">
                          <a:effectLst/>
                        </a:rPr>
                        <a:t>défaut d’entretien</a:t>
                      </a:r>
                      <a:endParaRPr lang="fr-FR" sz="1000" dirty="0">
                        <a:effectLst/>
                      </a:endParaRPr>
                    </a:p>
                    <a:p>
                      <a:pPr marL="107950">
                        <a:lnSpc>
                          <a:spcPct val="107000"/>
                        </a:lnSpc>
                        <a:spcAft>
                          <a:spcPts val="0"/>
                        </a:spcAft>
                      </a:pPr>
                      <a:r>
                        <a:rPr lang="fr-FR" sz="1600" dirty="0">
                          <a:effectLst/>
                        </a:rPr>
                        <a:t>vice de construction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88" marR="63988" marT="32277" marB="32277"/>
                </a:tc>
                <a:extLst>
                  <a:ext uri="{0D108BD9-81ED-4DB2-BD59-A6C34878D82A}">
                    <a16:rowId xmlns:a16="http://schemas.microsoft.com/office/drawing/2014/main" val="4038634698"/>
                  </a:ext>
                </a:extLst>
              </a:tr>
              <a:tr h="1622003">
                <a:tc>
                  <a:txBody>
                    <a:bodyPr/>
                    <a:lstStyle/>
                    <a:p>
                      <a:pPr>
                        <a:lnSpc>
                          <a:spcPct val="107000"/>
                        </a:lnSpc>
                        <a:spcAft>
                          <a:spcPts val="0"/>
                        </a:spcAft>
                      </a:pPr>
                      <a:r>
                        <a:rPr lang="fr-FR" sz="1600">
                          <a:effectLst/>
                        </a:rPr>
                        <a:t>Art. L 14</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3988" marR="63988" marT="32277" marB="32277" anchor="ctr"/>
                </a:tc>
                <a:tc>
                  <a:txBody>
                    <a:bodyPr/>
                    <a:lstStyle/>
                    <a:p>
                      <a:pPr>
                        <a:lnSpc>
                          <a:spcPct val="107000"/>
                        </a:lnSpc>
                        <a:spcAft>
                          <a:spcPts val="0"/>
                        </a:spcAft>
                      </a:pPr>
                      <a:r>
                        <a:rPr lang="fr-FR" sz="1600">
                          <a:effectLst/>
                        </a:rPr>
                        <a:t>copropriétaires</a:t>
                      </a:r>
                      <a:endParaRPr lang="fr-FR" sz="1000">
                        <a:effectLst/>
                      </a:endParaRPr>
                    </a:p>
                    <a:p>
                      <a:pPr>
                        <a:lnSpc>
                          <a:spcPct val="107000"/>
                        </a:lnSpc>
                        <a:spcAft>
                          <a:spcPts val="0"/>
                        </a:spcAft>
                      </a:pPr>
                      <a:r>
                        <a:rPr lang="fr-FR" sz="1600">
                          <a:effectLst/>
                        </a:rPr>
                        <a:t>tiers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3988" marR="63988" marT="32277" marB="32277" anchor="ctr"/>
                </a:tc>
                <a:tc>
                  <a:txBody>
                    <a:bodyPr/>
                    <a:lstStyle/>
                    <a:p>
                      <a:pPr>
                        <a:lnSpc>
                          <a:spcPct val="107000"/>
                        </a:lnSpc>
                        <a:spcAft>
                          <a:spcPts val="0"/>
                        </a:spcAft>
                      </a:pPr>
                      <a:r>
                        <a:rPr lang="fr-FR" sz="1600">
                          <a:effectLst/>
                        </a:rPr>
                        <a:t>Parties communes</a:t>
                      </a:r>
                      <a:endParaRPr lang="fr-FR" sz="1000">
                        <a:effectLst/>
                      </a:endParaRPr>
                    </a:p>
                    <a:p>
                      <a:pPr marL="107950">
                        <a:lnSpc>
                          <a:spcPct val="107000"/>
                        </a:lnSpc>
                        <a:spcAft>
                          <a:spcPts val="0"/>
                        </a:spcAft>
                      </a:pPr>
                      <a:r>
                        <a:rPr lang="fr-FR" sz="1600">
                          <a:effectLst/>
                        </a:rPr>
                        <a:t>vice de construction</a:t>
                      </a:r>
                      <a:endParaRPr lang="fr-FR" sz="1000">
                        <a:effectLst/>
                      </a:endParaRPr>
                    </a:p>
                    <a:p>
                      <a:pPr marL="107950">
                        <a:lnSpc>
                          <a:spcPct val="107000"/>
                        </a:lnSpc>
                        <a:spcAft>
                          <a:spcPts val="0"/>
                        </a:spcAft>
                      </a:pPr>
                      <a:r>
                        <a:rPr lang="fr-FR" sz="1600">
                          <a:effectLst/>
                        </a:rPr>
                        <a:t>défaut  d’entretien</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3988" marR="63988" marT="32277" marB="32277"/>
                </a:tc>
                <a:extLst>
                  <a:ext uri="{0D108BD9-81ED-4DB2-BD59-A6C34878D82A}">
                    <a16:rowId xmlns:a16="http://schemas.microsoft.com/office/drawing/2014/main" val="2948190830"/>
                  </a:ext>
                </a:extLst>
              </a:tr>
              <a:tr h="1098550">
                <a:tc>
                  <a:txBody>
                    <a:bodyPr/>
                    <a:lstStyle/>
                    <a:p>
                      <a:pPr>
                        <a:lnSpc>
                          <a:spcPct val="107000"/>
                        </a:lnSpc>
                        <a:spcAft>
                          <a:spcPts val="0"/>
                        </a:spcAft>
                      </a:pPr>
                      <a:r>
                        <a:rPr lang="fr-FR" sz="1600">
                          <a:effectLst/>
                        </a:rPr>
                        <a:t>Art. 1384 al. 1</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63988" marR="63988" marT="32277" marB="32277" anchor="ctr"/>
                </a:tc>
                <a:tc>
                  <a:txBody>
                    <a:bodyPr/>
                    <a:lstStyle/>
                    <a:p>
                      <a:pPr>
                        <a:lnSpc>
                          <a:spcPct val="107000"/>
                        </a:lnSpc>
                      </a:pPr>
                      <a:endParaRPr lang="fr-FR" sz="1000">
                        <a:effectLst/>
                        <a:latin typeface="Calibri" panose="020F0502020204030204" pitchFamily="34" charset="0"/>
                        <a:cs typeface="Times New Roman" panose="02020603050405020304" pitchFamily="18" charset="0"/>
                      </a:endParaRPr>
                    </a:p>
                  </a:txBody>
                  <a:tcPr marL="63988" marR="63988" marT="32277" marB="32277"/>
                </a:tc>
                <a:tc>
                  <a:txBody>
                    <a:bodyPr/>
                    <a:lstStyle/>
                    <a:p>
                      <a:pPr>
                        <a:lnSpc>
                          <a:spcPct val="107000"/>
                        </a:lnSpc>
                        <a:spcAft>
                          <a:spcPts val="0"/>
                        </a:spcAft>
                      </a:pPr>
                      <a:r>
                        <a:rPr lang="fr-FR" sz="1600" dirty="0">
                          <a:effectLst/>
                        </a:rPr>
                        <a:t>Fait de la chose que </a:t>
                      </a:r>
                      <a:br>
                        <a:rPr lang="fr-FR" sz="1600" dirty="0">
                          <a:effectLst/>
                        </a:rPr>
                      </a:br>
                      <a:r>
                        <a:rPr lang="fr-FR" sz="1600" dirty="0">
                          <a:effectLst/>
                        </a:rPr>
                        <a:t>l’on a sous sa garde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88" marR="63988" marT="32277" marB="32277"/>
                </a:tc>
                <a:extLst>
                  <a:ext uri="{0D108BD9-81ED-4DB2-BD59-A6C34878D82A}">
                    <a16:rowId xmlns:a16="http://schemas.microsoft.com/office/drawing/2014/main" val="621813391"/>
                  </a:ext>
                </a:extLst>
              </a:tr>
            </a:tbl>
          </a:graphicData>
        </a:graphic>
      </p:graphicFrame>
      <p:pic>
        <p:nvPicPr>
          <p:cNvPr id="6" name="Image 5">
            <a:extLst>
              <a:ext uri="{FF2B5EF4-FFF2-40B4-BE49-F238E27FC236}">
                <a16:creationId xmlns:a16="http://schemas.microsoft.com/office/drawing/2014/main" id="{D20DF3FE-1A9B-499D-9463-1A7697FBD88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241414" y="0"/>
            <a:ext cx="1898650" cy="1784350"/>
          </a:xfrm>
          <a:prstGeom prst="rect">
            <a:avLst/>
          </a:prstGeom>
          <a:noFill/>
          <a:ln>
            <a:noFill/>
          </a:ln>
        </p:spPr>
      </p:pic>
      <p:sp>
        <p:nvSpPr>
          <p:cNvPr id="7" name="Espace réservé du contenu 2">
            <a:extLst>
              <a:ext uri="{FF2B5EF4-FFF2-40B4-BE49-F238E27FC236}">
                <a16:creationId xmlns:a16="http://schemas.microsoft.com/office/drawing/2014/main" id="{2EDBD097-D175-4F83-8560-745E54C72855}"/>
              </a:ext>
            </a:extLst>
          </p:cNvPr>
          <p:cNvSpPr>
            <a:spLocks noGrp="1"/>
          </p:cNvSpPr>
          <p:nvPr>
            <p:ph idx="1"/>
          </p:nvPr>
        </p:nvSpPr>
        <p:spPr>
          <a:xfrm>
            <a:off x="8077200" y="3005418"/>
            <a:ext cx="3621539" cy="2557181"/>
          </a:xfrm>
        </p:spPr>
        <p:txBody>
          <a:bodyPr>
            <a:normAutofit fontScale="92500" lnSpcReduction="20000"/>
          </a:bodyPr>
          <a:lstStyle/>
          <a:p>
            <a:r>
              <a:rPr lang="fr-FR" dirty="0"/>
              <a:t>Prescription de l’action</a:t>
            </a:r>
          </a:p>
          <a:p>
            <a:pPr marL="0" indent="0">
              <a:buNone/>
            </a:pPr>
            <a:r>
              <a:rPr lang="fr-FR" dirty="0"/>
              <a:t>La responsabilité du syndicat ne peut plus être recherchée par les copropriétaires après écoulement d’un délai de 10 ans à compter de la survenance des faits de la cause génératrice de l’action.  </a:t>
            </a:r>
          </a:p>
        </p:txBody>
      </p:sp>
      <p:sp>
        <p:nvSpPr>
          <p:cNvPr id="8" name="Titre 1">
            <a:extLst>
              <a:ext uri="{FF2B5EF4-FFF2-40B4-BE49-F238E27FC236}">
                <a16:creationId xmlns:a16="http://schemas.microsoft.com/office/drawing/2014/main" id="{FAE9F9B9-B34B-4775-BBDD-FA90667D615E}"/>
              </a:ext>
            </a:extLst>
          </p:cNvPr>
          <p:cNvSpPr>
            <a:spLocks noGrp="1"/>
          </p:cNvSpPr>
          <p:nvPr>
            <p:ph type="title"/>
          </p:nvPr>
        </p:nvSpPr>
        <p:spPr>
          <a:xfrm>
            <a:off x="646111" y="452718"/>
            <a:ext cx="9404723" cy="1400530"/>
          </a:xfrm>
        </p:spPr>
        <p:txBody>
          <a:bodyPr/>
          <a:lstStyle/>
          <a:p>
            <a:r>
              <a:rPr lang="fr-FR" dirty="0"/>
              <a:t>Responsabilité du syndicat</a:t>
            </a:r>
          </a:p>
        </p:txBody>
      </p:sp>
    </p:spTree>
    <p:extLst>
      <p:ext uri="{BB962C8B-B14F-4D97-AF65-F5344CB8AC3E}">
        <p14:creationId xmlns:p14="http://schemas.microsoft.com/office/powerpoint/2010/main" val="1990686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5ED2FD-5000-4E3F-94DC-34A62FC31C22}"/>
              </a:ext>
            </a:extLst>
          </p:cNvPr>
          <p:cNvSpPr>
            <a:spLocks noGrp="1"/>
          </p:cNvSpPr>
          <p:nvPr>
            <p:ph type="title"/>
          </p:nvPr>
        </p:nvSpPr>
        <p:spPr/>
        <p:txBody>
          <a:bodyPr/>
          <a:lstStyle/>
          <a:p>
            <a:r>
              <a:rPr lang="fr-FR" dirty="0"/>
              <a:t>Responsabilité de droit commun</a:t>
            </a:r>
            <a:br>
              <a:rPr lang="fr-FR" dirty="0"/>
            </a:br>
            <a:r>
              <a:rPr lang="fr-FR" dirty="0"/>
              <a:t>du fait des préposés</a:t>
            </a:r>
          </a:p>
        </p:txBody>
      </p:sp>
      <p:sp>
        <p:nvSpPr>
          <p:cNvPr id="3" name="Espace réservé du contenu 2">
            <a:extLst>
              <a:ext uri="{FF2B5EF4-FFF2-40B4-BE49-F238E27FC236}">
                <a16:creationId xmlns:a16="http://schemas.microsoft.com/office/drawing/2014/main" id="{8CC8C4EA-4744-4AC1-8711-6B2CF39B5F06}"/>
              </a:ext>
            </a:extLst>
          </p:cNvPr>
          <p:cNvSpPr>
            <a:spLocks noGrp="1"/>
          </p:cNvSpPr>
          <p:nvPr>
            <p:ph idx="1"/>
          </p:nvPr>
        </p:nvSpPr>
        <p:spPr>
          <a:xfrm>
            <a:off x="1104293" y="2662519"/>
            <a:ext cx="8946541" cy="4195481"/>
          </a:xfrm>
        </p:spPr>
        <p:txBody>
          <a:bodyPr/>
          <a:lstStyle/>
          <a:p>
            <a:r>
              <a:rPr lang="fr-FR" dirty="0"/>
              <a:t>Application de l’article 1386 du code civil</a:t>
            </a:r>
          </a:p>
          <a:p>
            <a:pPr marL="0" indent="0">
              <a:buNone/>
            </a:pPr>
            <a:r>
              <a:rPr lang="fr-FR" dirty="0"/>
              <a:t>Responsabilité du fait des préposés (ex : gardiens, concierges)</a:t>
            </a:r>
          </a:p>
          <a:p>
            <a:pPr marL="0" indent="0">
              <a:buNone/>
            </a:pPr>
            <a:r>
              <a:rPr lang="fr-FR" sz="2400" dirty="0"/>
              <a:t>- chute d’un copropriétaire suite à la pose d’un produit anormalement glissant.</a:t>
            </a:r>
          </a:p>
          <a:p>
            <a:pPr marL="0" indent="0">
              <a:buNone/>
            </a:pPr>
            <a:r>
              <a:rPr lang="fr-FR" sz="2400" dirty="0"/>
              <a:t>- Vol si défaut de surveillance</a:t>
            </a:r>
          </a:p>
        </p:txBody>
      </p:sp>
      <p:sp>
        <p:nvSpPr>
          <p:cNvPr id="4" name="Espace réservé du numéro de diapositive 3">
            <a:extLst>
              <a:ext uri="{FF2B5EF4-FFF2-40B4-BE49-F238E27FC236}">
                <a16:creationId xmlns:a16="http://schemas.microsoft.com/office/drawing/2014/main" id="{C7D67B06-9003-44BE-801F-C9AAD20FE273}"/>
              </a:ext>
            </a:extLst>
          </p:cNvPr>
          <p:cNvSpPr>
            <a:spLocks noGrp="1"/>
          </p:cNvSpPr>
          <p:nvPr>
            <p:ph type="sldNum" sz="quarter" idx="12"/>
          </p:nvPr>
        </p:nvSpPr>
        <p:spPr/>
        <p:txBody>
          <a:bodyPr/>
          <a:lstStyle/>
          <a:p>
            <a:fld id="{2575F29D-B4DE-47C5-B7E8-8F3A20A4DE63}" type="slidenum">
              <a:rPr lang="fr-FR" smtClean="0"/>
              <a:t>3</a:t>
            </a:fld>
            <a:endParaRPr lang="fr-FR"/>
          </a:p>
        </p:txBody>
      </p:sp>
      <p:pic>
        <p:nvPicPr>
          <p:cNvPr id="5" name="Image 4">
            <a:extLst>
              <a:ext uri="{FF2B5EF4-FFF2-40B4-BE49-F238E27FC236}">
                <a16:creationId xmlns:a16="http://schemas.microsoft.com/office/drawing/2014/main" id="{C6629D15-9C72-4E8C-A8A6-62C9BD63CF2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241414" y="0"/>
            <a:ext cx="1898650" cy="1784350"/>
          </a:xfrm>
          <a:prstGeom prst="rect">
            <a:avLst/>
          </a:prstGeom>
          <a:noFill/>
          <a:ln>
            <a:noFill/>
          </a:ln>
        </p:spPr>
      </p:pic>
    </p:spTree>
    <p:extLst>
      <p:ext uri="{BB962C8B-B14F-4D97-AF65-F5344CB8AC3E}">
        <p14:creationId xmlns:p14="http://schemas.microsoft.com/office/powerpoint/2010/main" val="3914597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88BA98-7797-4F10-B732-2B272C1E0574}"/>
              </a:ext>
            </a:extLst>
          </p:cNvPr>
          <p:cNvSpPr>
            <a:spLocks noGrp="1"/>
          </p:cNvSpPr>
          <p:nvPr>
            <p:ph type="title"/>
          </p:nvPr>
        </p:nvSpPr>
        <p:spPr/>
        <p:txBody>
          <a:bodyPr/>
          <a:lstStyle/>
          <a:p>
            <a:r>
              <a:rPr lang="fr-FR" dirty="0"/>
              <a:t>Responsabilité spéciale de l’art 14</a:t>
            </a:r>
          </a:p>
        </p:txBody>
      </p:sp>
      <p:sp>
        <p:nvSpPr>
          <p:cNvPr id="3" name="Espace réservé du contenu 2">
            <a:extLst>
              <a:ext uri="{FF2B5EF4-FFF2-40B4-BE49-F238E27FC236}">
                <a16:creationId xmlns:a16="http://schemas.microsoft.com/office/drawing/2014/main" id="{C86AE68E-7201-4F1B-99F2-36BCD82CAE7E}"/>
              </a:ext>
            </a:extLst>
          </p:cNvPr>
          <p:cNvSpPr>
            <a:spLocks noGrp="1"/>
          </p:cNvSpPr>
          <p:nvPr>
            <p:ph idx="1"/>
          </p:nvPr>
        </p:nvSpPr>
        <p:spPr/>
        <p:txBody>
          <a:bodyPr/>
          <a:lstStyle/>
          <a:p>
            <a:r>
              <a:rPr lang="fr-FR" dirty="0"/>
              <a:t>Vice de construction et défaut d’entretien de parties communes (il faut dans le même temps que la faute du tiers ne soit pas établie).</a:t>
            </a:r>
          </a:p>
          <a:p>
            <a:r>
              <a:rPr lang="fr-FR" dirty="0"/>
              <a:t>Pont thermique</a:t>
            </a:r>
          </a:p>
        </p:txBody>
      </p:sp>
      <p:sp>
        <p:nvSpPr>
          <p:cNvPr id="4" name="Espace réservé du numéro de diapositive 3">
            <a:extLst>
              <a:ext uri="{FF2B5EF4-FFF2-40B4-BE49-F238E27FC236}">
                <a16:creationId xmlns:a16="http://schemas.microsoft.com/office/drawing/2014/main" id="{13F1789E-B795-4C63-8889-6F8B17EB8A64}"/>
              </a:ext>
            </a:extLst>
          </p:cNvPr>
          <p:cNvSpPr>
            <a:spLocks noGrp="1"/>
          </p:cNvSpPr>
          <p:nvPr>
            <p:ph type="sldNum" sz="quarter" idx="12"/>
          </p:nvPr>
        </p:nvSpPr>
        <p:spPr/>
        <p:txBody>
          <a:bodyPr/>
          <a:lstStyle/>
          <a:p>
            <a:fld id="{2575F29D-B4DE-47C5-B7E8-8F3A20A4DE63}" type="slidenum">
              <a:rPr lang="fr-FR" smtClean="0"/>
              <a:t>4</a:t>
            </a:fld>
            <a:endParaRPr lang="fr-FR"/>
          </a:p>
        </p:txBody>
      </p:sp>
      <p:pic>
        <p:nvPicPr>
          <p:cNvPr id="5" name="Image 4">
            <a:extLst>
              <a:ext uri="{FF2B5EF4-FFF2-40B4-BE49-F238E27FC236}">
                <a16:creationId xmlns:a16="http://schemas.microsoft.com/office/drawing/2014/main" id="{11CDAC82-E607-4590-8066-2611E325739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241414" y="0"/>
            <a:ext cx="1898650" cy="1784350"/>
          </a:xfrm>
          <a:prstGeom prst="rect">
            <a:avLst/>
          </a:prstGeom>
          <a:noFill/>
          <a:ln>
            <a:noFill/>
          </a:ln>
        </p:spPr>
      </p:pic>
    </p:spTree>
    <p:extLst>
      <p:ext uri="{BB962C8B-B14F-4D97-AF65-F5344CB8AC3E}">
        <p14:creationId xmlns:p14="http://schemas.microsoft.com/office/powerpoint/2010/main" val="427617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A64DC6-9DFB-4D2C-B6B1-DC77905AE2CB}"/>
              </a:ext>
            </a:extLst>
          </p:cNvPr>
          <p:cNvSpPr>
            <a:spLocks noGrp="1"/>
          </p:cNvSpPr>
          <p:nvPr>
            <p:ph type="title"/>
          </p:nvPr>
        </p:nvSpPr>
        <p:spPr/>
        <p:txBody>
          <a:bodyPr/>
          <a:lstStyle/>
          <a:p>
            <a:r>
              <a:rPr lang="fr-FR" dirty="0"/>
              <a:t>Responsabilité de droit commun</a:t>
            </a:r>
            <a:br>
              <a:rPr lang="fr-FR" dirty="0"/>
            </a:br>
            <a:r>
              <a:rPr lang="fr-FR" dirty="0"/>
              <a:t>du fait des choses</a:t>
            </a:r>
          </a:p>
        </p:txBody>
      </p:sp>
      <p:sp>
        <p:nvSpPr>
          <p:cNvPr id="3" name="Espace réservé du contenu 2">
            <a:extLst>
              <a:ext uri="{FF2B5EF4-FFF2-40B4-BE49-F238E27FC236}">
                <a16:creationId xmlns:a16="http://schemas.microsoft.com/office/drawing/2014/main" id="{79A50318-01E5-4918-B856-549FA0B5FA33}"/>
              </a:ext>
            </a:extLst>
          </p:cNvPr>
          <p:cNvSpPr>
            <a:spLocks noGrp="1"/>
          </p:cNvSpPr>
          <p:nvPr>
            <p:ph idx="1"/>
          </p:nvPr>
        </p:nvSpPr>
        <p:spPr/>
        <p:txBody>
          <a:bodyPr>
            <a:normAutofit fontScale="92500" lnSpcReduction="20000"/>
          </a:bodyPr>
          <a:lstStyle/>
          <a:p>
            <a:r>
              <a:rPr lang="fr-FR" dirty="0"/>
              <a:t>Art 1384 al.1 du code civil : le syndicat peut être assigné par un copropriétaire ou un tiers lorsque le dommage est causé par une partie commune ou un élément d’équipement commun dont il a la garde :</a:t>
            </a:r>
          </a:p>
          <a:p>
            <a:pPr>
              <a:buFontTx/>
              <a:buChar char="-"/>
            </a:pPr>
            <a:r>
              <a:rPr lang="fr-FR" dirty="0"/>
              <a:t>ascenseur, </a:t>
            </a:r>
          </a:p>
          <a:p>
            <a:pPr>
              <a:buFontTx/>
              <a:buChar char="-"/>
            </a:pPr>
            <a:r>
              <a:rPr lang="fr-FR" dirty="0"/>
              <a:t>escalier en mauvais état, </a:t>
            </a:r>
          </a:p>
          <a:p>
            <a:pPr>
              <a:buFontTx/>
              <a:buChar char="-"/>
            </a:pPr>
            <a:r>
              <a:rPr lang="fr-FR" dirty="0"/>
              <a:t>parties vitrées,</a:t>
            </a:r>
          </a:p>
          <a:p>
            <a:pPr>
              <a:buFontTx/>
              <a:buChar char="-"/>
            </a:pPr>
            <a:r>
              <a:rPr lang="fr-FR" dirty="0"/>
              <a:t> chute sur sol verglacée, </a:t>
            </a:r>
          </a:p>
          <a:p>
            <a:pPr>
              <a:buFontTx/>
              <a:buChar char="-"/>
            </a:pPr>
            <a:r>
              <a:rPr lang="fr-FR" dirty="0"/>
              <a:t>brulure causée à un enfant par l’eau chaude la chaudière,</a:t>
            </a:r>
          </a:p>
          <a:p>
            <a:pPr>
              <a:buFontTx/>
              <a:buChar char="-"/>
            </a:pPr>
            <a:r>
              <a:rPr lang="fr-FR" dirty="0"/>
              <a:t> rupture d’une rambarde,</a:t>
            </a:r>
          </a:p>
          <a:p>
            <a:pPr>
              <a:buFontTx/>
              <a:buChar char="-"/>
            </a:pPr>
            <a:r>
              <a:rPr lang="fr-FR" dirty="0"/>
              <a:t> dommage causée par l’explosion d’une canalisation de gaz,</a:t>
            </a:r>
          </a:p>
          <a:p>
            <a:pPr>
              <a:buFontTx/>
              <a:buChar char="-"/>
            </a:pPr>
            <a:r>
              <a:rPr lang="fr-FR" dirty="0"/>
              <a:t> explosion de l’immeuble dont la cause est indéterminée,</a:t>
            </a:r>
          </a:p>
          <a:p>
            <a:pPr>
              <a:buFontTx/>
              <a:buChar char="-"/>
            </a:pPr>
            <a:r>
              <a:rPr lang="fr-FR" dirty="0"/>
              <a:t>température excessive d’une chaudière collective dans un logement </a:t>
            </a:r>
          </a:p>
        </p:txBody>
      </p:sp>
      <p:sp>
        <p:nvSpPr>
          <p:cNvPr id="4" name="Espace réservé du numéro de diapositive 3">
            <a:extLst>
              <a:ext uri="{FF2B5EF4-FFF2-40B4-BE49-F238E27FC236}">
                <a16:creationId xmlns:a16="http://schemas.microsoft.com/office/drawing/2014/main" id="{E9832320-1F53-4B8F-8EFD-A15C2D59A6E7}"/>
              </a:ext>
            </a:extLst>
          </p:cNvPr>
          <p:cNvSpPr>
            <a:spLocks noGrp="1"/>
          </p:cNvSpPr>
          <p:nvPr>
            <p:ph type="sldNum" sz="quarter" idx="12"/>
          </p:nvPr>
        </p:nvSpPr>
        <p:spPr/>
        <p:txBody>
          <a:bodyPr/>
          <a:lstStyle/>
          <a:p>
            <a:fld id="{2575F29D-B4DE-47C5-B7E8-8F3A20A4DE63}" type="slidenum">
              <a:rPr lang="fr-FR" smtClean="0"/>
              <a:t>5</a:t>
            </a:fld>
            <a:endParaRPr lang="fr-FR"/>
          </a:p>
        </p:txBody>
      </p:sp>
      <p:pic>
        <p:nvPicPr>
          <p:cNvPr id="5" name="Image 4">
            <a:extLst>
              <a:ext uri="{FF2B5EF4-FFF2-40B4-BE49-F238E27FC236}">
                <a16:creationId xmlns:a16="http://schemas.microsoft.com/office/drawing/2014/main" id="{7523F053-9D54-4A92-82ED-4EA5D711D21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241414" y="0"/>
            <a:ext cx="1898650" cy="1784350"/>
          </a:xfrm>
          <a:prstGeom prst="rect">
            <a:avLst/>
          </a:prstGeom>
          <a:noFill/>
          <a:ln>
            <a:noFill/>
          </a:ln>
        </p:spPr>
      </p:pic>
    </p:spTree>
    <p:extLst>
      <p:ext uri="{BB962C8B-B14F-4D97-AF65-F5344CB8AC3E}">
        <p14:creationId xmlns:p14="http://schemas.microsoft.com/office/powerpoint/2010/main" val="3522689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B7B9F3-CA07-49A1-8D49-68C1FC9155C9}"/>
              </a:ext>
            </a:extLst>
          </p:cNvPr>
          <p:cNvSpPr>
            <a:spLocks noGrp="1"/>
          </p:cNvSpPr>
          <p:nvPr>
            <p:ph type="title"/>
          </p:nvPr>
        </p:nvSpPr>
        <p:spPr/>
        <p:txBody>
          <a:bodyPr/>
          <a:lstStyle/>
          <a:p>
            <a:r>
              <a:rPr lang="fr-FR" dirty="0"/>
              <a:t>Responsabilité de droit commun</a:t>
            </a:r>
            <a:br>
              <a:rPr lang="fr-FR" dirty="0"/>
            </a:br>
            <a:r>
              <a:rPr lang="fr-FR" dirty="0"/>
              <a:t>pour faute</a:t>
            </a:r>
          </a:p>
        </p:txBody>
      </p:sp>
      <p:sp>
        <p:nvSpPr>
          <p:cNvPr id="3" name="Espace réservé du contenu 2">
            <a:extLst>
              <a:ext uri="{FF2B5EF4-FFF2-40B4-BE49-F238E27FC236}">
                <a16:creationId xmlns:a16="http://schemas.microsoft.com/office/drawing/2014/main" id="{5A17059B-772B-4AE7-B891-26D9C52E531E}"/>
              </a:ext>
            </a:extLst>
          </p:cNvPr>
          <p:cNvSpPr>
            <a:spLocks noGrp="1"/>
          </p:cNvSpPr>
          <p:nvPr>
            <p:ph idx="1"/>
          </p:nvPr>
        </p:nvSpPr>
        <p:spPr/>
        <p:txBody>
          <a:bodyPr>
            <a:normAutofit/>
          </a:bodyPr>
          <a:lstStyle/>
          <a:p>
            <a:r>
              <a:rPr lang="fr-FR" dirty="0"/>
              <a:t>Application des articles 1382 et 1383 du Code civil </a:t>
            </a:r>
          </a:p>
          <a:p>
            <a:pPr marL="0" indent="0">
              <a:buNone/>
            </a:pPr>
            <a:r>
              <a:rPr lang="fr-FR" dirty="0"/>
              <a:t>Si le syndicat remplit mal sa mission : </a:t>
            </a:r>
          </a:p>
          <a:p>
            <a:pPr>
              <a:buFontTx/>
              <a:buChar char="-"/>
            </a:pPr>
            <a:r>
              <a:rPr lang="fr-FR" dirty="0"/>
              <a:t>non respect du règlement de copropriété, </a:t>
            </a:r>
          </a:p>
          <a:p>
            <a:pPr>
              <a:buFontTx/>
              <a:buChar char="-"/>
            </a:pPr>
            <a:r>
              <a:rPr lang="fr-FR" dirty="0"/>
              <a:t>non mise en place de mesures conservatoires,</a:t>
            </a:r>
          </a:p>
          <a:p>
            <a:pPr>
              <a:buFontTx/>
              <a:buChar char="-"/>
            </a:pPr>
            <a:r>
              <a:rPr lang="fr-FR" dirty="0"/>
              <a:t>Pas pris les dispositions pour assurer le fonctionnement du chauffage en temps utile, </a:t>
            </a:r>
          </a:p>
        </p:txBody>
      </p:sp>
      <p:sp>
        <p:nvSpPr>
          <p:cNvPr id="4" name="Espace réservé du numéro de diapositive 3">
            <a:extLst>
              <a:ext uri="{FF2B5EF4-FFF2-40B4-BE49-F238E27FC236}">
                <a16:creationId xmlns:a16="http://schemas.microsoft.com/office/drawing/2014/main" id="{72388061-8FF2-4C29-B3EA-C52F0DE33B1E}"/>
              </a:ext>
            </a:extLst>
          </p:cNvPr>
          <p:cNvSpPr>
            <a:spLocks noGrp="1"/>
          </p:cNvSpPr>
          <p:nvPr>
            <p:ph type="sldNum" sz="quarter" idx="12"/>
          </p:nvPr>
        </p:nvSpPr>
        <p:spPr/>
        <p:txBody>
          <a:bodyPr/>
          <a:lstStyle/>
          <a:p>
            <a:fld id="{2575F29D-B4DE-47C5-B7E8-8F3A20A4DE63}" type="slidenum">
              <a:rPr lang="fr-FR" smtClean="0"/>
              <a:t>6</a:t>
            </a:fld>
            <a:endParaRPr lang="fr-FR"/>
          </a:p>
        </p:txBody>
      </p:sp>
      <p:pic>
        <p:nvPicPr>
          <p:cNvPr id="5" name="Image 4">
            <a:extLst>
              <a:ext uri="{FF2B5EF4-FFF2-40B4-BE49-F238E27FC236}">
                <a16:creationId xmlns:a16="http://schemas.microsoft.com/office/drawing/2014/main" id="{9C7C3616-D12A-419C-8FB5-9617C638849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241414" y="0"/>
            <a:ext cx="1898650" cy="1784350"/>
          </a:xfrm>
          <a:prstGeom prst="rect">
            <a:avLst/>
          </a:prstGeom>
          <a:noFill/>
          <a:ln>
            <a:noFill/>
          </a:ln>
        </p:spPr>
      </p:pic>
      <p:sp>
        <p:nvSpPr>
          <p:cNvPr id="6" name="Titre 1">
            <a:extLst>
              <a:ext uri="{FF2B5EF4-FFF2-40B4-BE49-F238E27FC236}">
                <a16:creationId xmlns:a16="http://schemas.microsoft.com/office/drawing/2014/main" id="{5AB39321-5844-49D2-A273-BB0D0539A6C2}"/>
              </a:ext>
            </a:extLst>
          </p:cNvPr>
          <p:cNvSpPr txBox="1">
            <a:spLocks/>
          </p:cNvSpPr>
          <p:nvPr/>
        </p:nvSpPr>
        <p:spPr>
          <a:xfrm>
            <a:off x="836691" y="4373386"/>
            <a:ext cx="9404723"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a:t>Responsabilité de droit commun</a:t>
            </a:r>
            <a:br>
              <a:rPr lang="fr-FR"/>
            </a:br>
            <a:r>
              <a:rPr lang="fr-FR"/>
              <a:t>du fait des assemblées</a:t>
            </a:r>
            <a:endParaRPr lang="fr-FR" dirty="0"/>
          </a:p>
        </p:txBody>
      </p:sp>
      <p:sp>
        <p:nvSpPr>
          <p:cNvPr id="7" name="Espace réservé du contenu 2">
            <a:extLst>
              <a:ext uri="{FF2B5EF4-FFF2-40B4-BE49-F238E27FC236}">
                <a16:creationId xmlns:a16="http://schemas.microsoft.com/office/drawing/2014/main" id="{7ACF6010-27C5-4C00-B92A-BC9D9ACFD0A3}"/>
              </a:ext>
            </a:extLst>
          </p:cNvPr>
          <p:cNvSpPr txBox="1">
            <a:spLocks/>
          </p:cNvSpPr>
          <p:nvPr/>
        </p:nvSpPr>
        <p:spPr>
          <a:xfrm>
            <a:off x="836691" y="5659717"/>
            <a:ext cx="8946541" cy="58868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fr-FR" dirty="0"/>
              <a:t> ne doit pas prendre de décisions « abusives ». </a:t>
            </a:r>
          </a:p>
        </p:txBody>
      </p:sp>
      <p:sp>
        <p:nvSpPr>
          <p:cNvPr id="8" name="Espace réservé du contenu 2">
            <a:extLst>
              <a:ext uri="{FF2B5EF4-FFF2-40B4-BE49-F238E27FC236}">
                <a16:creationId xmlns:a16="http://schemas.microsoft.com/office/drawing/2014/main" id="{7633EFDF-443C-4194-B3F4-9A8E326EF768}"/>
              </a:ext>
            </a:extLst>
          </p:cNvPr>
          <p:cNvSpPr txBox="1">
            <a:spLocks/>
          </p:cNvSpPr>
          <p:nvPr/>
        </p:nvSpPr>
        <p:spPr>
          <a:xfrm>
            <a:off x="875201" y="6127749"/>
            <a:ext cx="8946541" cy="82998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fr-FR"/>
              <a:t>Responsabilité envers les tiers : fissuration du mur de l’immeuble voisin suite à la réalisation de travaux</a:t>
            </a:r>
            <a:endParaRPr lang="fr-FR" dirty="0"/>
          </a:p>
        </p:txBody>
      </p:sp>
    </p:spTree>
    <p:extLst>
      <p:ext uri="{BB962C8B-B14F-4D97-AF65-F5344CB8AC3E}">
        <p14:creationId xmlns:p14="http://schemas.microsoft.com/office/powerpoint/2010/main" val="2046688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4B156A-8FBA-453B-8496-2C0672F25A29}"/>
              </a:ext>
            </a:extLst>
          </p:cNvPr>
          <p:cNvSpPr>
            <a:spLocks noGrp="1"/>
          </p:cNvSpPr>
          <p:nvPr>
            <p:ph type="title"/>
          </p:nvPr>
        </p:nvSpPr>
        <p:spPr/>
        <p:txBody>
          <a:bodyPr/>
          <a:lstStyle/>
          <a:p>
            <a:r>
              <a:rPr lang="fr-FR" dirty="0"/>
              <a:t>Faire respecter le règlement de copropriété</a:t>
            </a:r>
          </a:p>
        </p:txBody>
      </p:sp>
      <p:sp>
        <p:nvSpPr>
          <p:cNvPr id="3" name="Espace réservé du contenu 2">
            <a:extLst>
              <a:ext uri="{FF2B5EF4-FFF2-40B4-BE49-F238E27FC236}">
                <a16:creationId xmlns:a16="http://schemas.microsoft.com/office/drawing/2014/main" id="{F13448C3-2299-4A97-9334-D0CBA3B8BE6C}"/>
              </a:ext>
            </a:extLst>
          </p:cNvPr>
          <p:cNvSpPr>
            <a:spLocks noGrp="1"/>
          </p:cNvSpPr>
          <p:nvPr>
            <p:ph idx="1"/>
          </p:nvPr>
        </p:nvSpPr>
        <p:spPr/>
        <p:txBody>
          <a:bodyPr>
            <a:normAutofit fontScale="85000" lnSpcReduction="10000"/>
          </a:bodyPr>
          <a:lstStyle/>
          <a:p>
            <a:r>
              <a:rPr lang="fr-FR" dirty="0"/>
              <a:t>Les principaux concernent la destination de l’immeuble, les règles relatives à la jouissance et à l’utilisation des parties communes et celles relatives à la destination ou à l’usage des parties privatives.</a:t>
            </a:r>
          </a:p>
          <a:p>
            <a:r>
              <a:rPr lang="fr-FR" dirty="0"/>
              <a:t>Le syndicat doit ainsi veiller à la suppression des empiètements sur les parties communes et à leur appropriation frauduleuse, à l’utilisation abusive d’une cour commune pour le stationnement des véhicules, à l’apposition d’enseignes ou panneaux publicitaires sans autorisation, etc.…</a:t>
            </a:r>
          </a:p>
          <a:p>
            <a:r>
              <a:rPr lang="fr-FR" dirty="0"/>
              <a:t>Il doit veiller aux atteintes à l’harmonie esthétique des façades, aux gênes provoquées par les bruits, les odeurs, à l’utilisation comme débarras des emplacements de stationnement, etc.</a:t>
            </a:r>
          </a:p>
          <a:p>
            <a:r>
              <a:rPr lang="fr-FR" dirty="0"/>
              <a:t>Le syndicat, -de fait le syndic pour son compte -, est fort démuni pour respecter son obligation car il est souvent nécessaire d’engager pour ce faire une action judiciaire. On sait que ces actions ne peuvent être engagées qu’avec l’autorisation préalable de l’assemblée générale qui n’a pas la possibilité de donner au syndic des autorisations préventives, seraient-elles limitées et précises.</a:t>
            </a:r>
          </a:p>
          <a:p>
            <a:endParaRPr lang="fr-FR" dirty="0"/>
          </a:p>
        </p:txBody>
      </p:sp>
      <p:sp>
        <p:nvSpPr>
          <p:cNvPr id="4" name="Espace réservé du numéro de diapositive 3">
            <a:extLst>
              <a:ext uri="{FF2B5EF4-FFF2-40B4-BE49-F238E27FC236}">
                <a16:creationId xmlns:a16="http://schemas.microsoft.com/office/drawing/2014/main" id="{F46E52AA-BFF6-43A8-BF75-AAE73B1B5709}"/>
              </a:ext>
            </a:extLst>
          </p:cNvPr>
          <p:cNvSpPr>
            <a:spLocks noGrp="1"/>
          </p:cNvSpPr>
          <p:nvPr>
            <p:ph type="sldNum" sz="quarter" idx="12"/>
          </p:nvPr>
        </p:nvSpPr>
        <p:spPr/>
        <p:txBody>
          <a:bodyPr/>
          <a:lstStyle/>
          <a:p>
            <a:fld id="{2575F29D-B4DE-47C5-B7E8-8F3A20A4DE63}" type="slidenum">
              <a:rPr lang="fr-FR" smtClean="0"/>
              <a:t>7</a:t>
            </a:fld>
            <a:endParaRPr lang="fr-FR"/>
          </a:p>
        </p:txBody>
      </p:sp>
      <p:pic>
        <p:nvPicPr>
          <p:cNvPr id="5" name="Image 4">
            <a:extLst>
              <a:ext uri="{FF2B5EF4-FFF2-40B4-BE49-F238E27FC236}">
                <a16:creationId xmlns:a16="http://schemas.microsoft.com/office/drawing/2014/main" id="{07A63A76-885F-4ECF-984E-318C8850EEC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241414" y="0"/>
            <a:ext cx="1898650" cy="1784350"/>
          </a:xfrm>
          <a:prstGeom prst="rect">
            <a:avLst/>
          </a:prstGeom>
          <a:noFill/>
          <a:ln>
            <a:noFill/>
          </a:ln>
        </p:spPr>
      </p:pic>
    </p:spTree>
    <p:extLst>
      <p:ext uri="{BB962C8B-B14F-4D97-AF65-F5344CB8AC3E}">
        <p14:creationId xmlns:p14="http://schemas.microsoft.com/office/powerpoint/2010/main" val="432931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BB149C-25A5-4243-B17E-5ADFA5A53FB3}"/>
              </a:ext>
            </a:extLst>
          </p:cNvPr>
          <p:cNvSpPr>
            <a:spLocks noGrp="1"/>
          </p:cNvSpPr>
          <p:nvPr>
            <p:ph type="title"/>
          </p:nvPr>
        </p:nvSpPr>
        <p:spPr/>
        <p:txBody>
          <a:bodyPr/>
          <a:lstStyle/>
          <a:p>
            <a:r>
              <a:rPr lang="fr-FR" dirty="0"/>
              <a:t>VICE DE CONSTRUCTION</a:t>
            </a:r>
          </a:p>
        </p:txBody>
      </p:sp>
      <p:sp>
        <p:nvSpPr>
          <p:cNvPr id="3" name="Espace réservé du contenu 2">
            <a:extLst>
              <a:ext uri="{FF2B5EF4-FFF2-40B4-BE49-F238E27FC236}">
                <a16:creationId xmlns:a16="http://schemas.microsoft.com/office/drawing/2014/main" id="{B7EF45D5-7D2C-4CB1-B285-F33287DD6881}"/>
              </a:ext>
            </a:extLst>
          </p:cNvPr>
          <p:cNvSpPr>
            <a:spLocks noGrp="1"/>
          </p:cNvSpPr>
          <p:nvPr>
            <p:ph idx="1"/>
          </p:nvPr>
        </p:nvSpPr>
        <p:spPr/>
        <p:txBody>
          <a:bodyPr>
            <a:normAutofit fontScale="92500" lnSpcReduction="10000"/>
          </a:bodyPr>
          <a:lstStyle/>
          <a:p>
            <a:r>
              <a:rPr lang="fr-FR" dirty="0"/>
              <a:t>Responsable même s’ils ne sont pas de son fait :</a:t>
            </a:r>
          </a:p>
          <a:p>
            <a:pPr>
              <a:buFontTx/>
              <a:buChar char="-"/>
            </a:pPr>
            <a:r>
              <a:rPr lang="fr-FR" sz="2400" dirty="0"/>
              <a:t>Humidité chronique,</a:t>
            </a:r>
          </a:p>
          <a:p>
            <a:pPr>
              <a:buFontTx/>
              <a:buChar char="-"/>
            </a:pPr>
            <a:r>
              <a:rPr lang="fr-FR" sz="2400" dirty="0"/>
              <a:t>Gel de canalisation,</a:t>
            </a:r>
          </a:p>
          <a:p>
            <a:pPr>
              <a:buFontTx/>
              <a:buChar char="-"/>
            </a:pPr>
            <a:r>
              <a:rPr lang="fr-FR" sz="2400" dirty="0"/>
              <a:t>Défaut d’isolation phonique,</a:t>
            </a:r>
          </a:p>
          <a:p>
            <a:pPr>
              <a:buFontTx/>
              <a:buChar char="-"/>
            </a:pPr>
            <a:r>
              <a:rPr lang="fr-FR" sz="2400" dirty="0"/>
              <a:t>Nuisances sonores du fonctionnement de la chaufferie ;</a:t>
            </a:r>
          </a:p>
          <a:p>
            <a:pPr>
              <a:buFontTx/>
              <a:buChar char="-"/>
            </a:pPr>
            <a:r>
              <a:rPr lang="fr-FR" sz="2400" dirty="0"/>
              <a:t>Le syndicat a été jugé responsable pour avoir pris possession de l’immeuble alors qu’il ne correspondait pas à la description faite dans les documents contractuels, en raison des modifications irrégulières qui lui avaient été apportés par le promoteur.</a:t>
            </a:r>
          </a:p>
          <a:p>
            <a:pPr>
              <a:buFontTx/>
              <a:buChar char="-"/>
            </a:pPr>
            <a:r>
              <a:rPr lang="fr-FR" sz="2400" dirty="0"/>
              <a:t>Possibilité d’actions récursoires</a:t>
            </a:r>
          </a:p>
        </p:txBody>
      </p:sp>
      <p:sp>
        <p:nvSpPr>
          <p:cNvPr id="4" name="Espace réservé du numéro de diapositive 3">
            <a:extLst>
              <a:ext uri="{FF2B5EF4-FFF2-40B4-BE49-F238E27FC236}">
                <a16:creationId xmlns:a16="http://schemas.microsoft.com/office/drawing/2014/main" id="{1B70F79C-E74C-4ABE-8CFB-DE72C6A822BD}"/>
              </a:ext>
            </a:extLst>
          </p:cNvPr>
          <p:cNvSpPr>
            <a:spLocks noGrp="1"/>
          </p:cNvSpPr>
          <p:nvPr>
            <p:ph type="sldNum" sz="quarter" idx="12"/>
          </p:nvPr>
        </p:nvSpPr>
        <p:spPr/>
        <p:txBody>
          <a:bodyPr/>
          <a:lstStyle/>
          <a:p>
            <a:fld id="{2575F29D-B4DE-47C5-B7E8-8F3A20A4DE63}" type="slidenum">
              <a:rPr lang="fr-FR" smtClean="0"/>
              <a:t>8</a:t>
            </a:fld>
            <a:endParaRPr lang="fr-FR"/>
          </a:p>
        </p:txBody>
      </p:sp>
      <p:pic>
        <p:nvPicPr>
          <p:cNvPr id="5" name="Image 4">
            <a:extLst>
              <a:ext uri="{FF2B5EF4-FFF2-40B4-BE49-F238E27FC236}">
                <a16:creationId xmlns:a16="http://schemas.microsoft.com/office/drawing/2014/main" id="{8F350D8C-D63A-4EA3-BF2D-845D2F5AE1D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241414" y="0"/>
            <a:ext cx="1898650" cy="1784350"/>
          </a:xfrm>
          <a:prstGeom prst="rect">
            <a:avLst/>
          </a:prstGeom>
          <a:noFill/>
          <a:ln>
            <a:noFill/>
          </a:ln>
        </p:spPr>
      </p:pic>
    </p:spTree>
    <p:extLst>
      <p:ext uri="{BB962C8B-B14F-4D97-AF65-F5344CB8AC3E}">
        <p14:creationId xmlns:p14="http://schemas.microsoft.com/office/powerpoint/2010/main" val="3607035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F53338-B34B-48A9-AB00-6D9CC20B61FF}"/>
              </a:ext>
            </a:extLst>
          </p:cNvPr>
          <p:cNvSpPr>
            <a:spLocks noGrp="1"/>
          </p:cNvSpPr>
          <p:nvPr>
            <p:ph type="title"/>
          </p:nvPr>
        </p:nvSpPr>
        <p:spPr/>
        <p:txBody>
          <a:bodyPr/>
          <a:lstStyle/>
          <a:p>
            <a:r>
              <a:rPr lang="fr-FR" dirty="0"/>
              <a:t>DEFAUT D ENTRETIEN DES PARTIES COMMUNES</a:t>
            </a:r>
          </a:p>
        </p:txBody>
      </p:sp>
      <p:sp>
        <p:nvSpPr>
          <p:cNvPr id="3" name="Espace réservé du contenu 2">
            <a:extLst>
              <a:ext uri="{FF2B5EF4-FFF2-40B4-BE49-F238E27FC236}">
                <a16:creationId xmlns:a16="http://schemas.microsoft.com/office/drawing/2014/main" id="{3702E68F-6B9C-4C18-B393-B31F4A914D8F}"/>
              </a:ext>
            </a:extLst>
          </p:cNvPr>
          <p:cNvSpPr>
            <a:spLocks noGrp="1"/>
          </p:cNvSpPr>
          <p:nvPr>
            <p:ph idx="1"/>
          </p:nvPr>
        </p:nvSpPr>
        <p:spPr/>
        <p:txBody>
          <a:bodyPr>
            <a:normAutofit/>
          </a:bodyPr>
          <a:lstStyle/>
          <a:p>
            <a:r>
              <a:rPr lang="fr-FR" dirty="0"/>
              <a:t>Accidents causés par le défaut d’entretien</a:t>
            </a:r>
          </a:p>
          <a:p>
            <a:pPr marL="0" indent="0">
              <a:buNone/>
            </a:pPr>
            <a:r>
              <a:rPr lang="fr-FR" sz="2000" dirty="0"/>
              <a:t>Chute dans les escaliers causées par une flaque d’huile,</a:t>
            </a:r>
          </a:p>
          <a:p>
            <a:r>
              <a:rPr lang="fr-FR" dirty="0"/>
              <a:t>Infiltrations : </a:t>
            </a:r>
            <a:r>
              <a:rPr lang="fr-FR" sz="1800" dirty="0"/>
              <a:t>Défaut d’entretien toiture terrasse,</a:t>
            </a:r>
          </a:p>
          <a:p>
            <a:pPr marL="0" indent="0">
              <a:buNone/>
            </a:pPr>
            <a:r>
              <a:rPr lang="fr-FR" sz="1800" dirty="0"/>
              <a:t>Troubles de jouissance : effondrement d’un plafond provoqué par des incestes xylophages,</a:t>
            </a:r>
          </a:p>
          <a:p>
            <a:pPr marL="0" indent="0">
              <a:buNone/>
            </a:pPr>
            <a:r>
              <a:rPr lang="fr-FR" sz="1800" dirty="0"/>
              <a:t>Infestation de souris en parties communes,</a:t>
            </a:r>
          </a:p>
          <a:p>
            <a:r>
              <a:rPr lang="fr-FR" dirty="0"/>
              <a:t>Retard dans la réalisation de travaux</a:t>
            </a:r>
          </a:p>
          <a:p>
            <a:pPr marL="0" indent="0">
              <a:buNone/>
            </a:pPr>
            <a:endParaRPr lang="fr-FR" dirty="0"/>
          </a:p>
        </p:txBody>
      </p:sp>
      <p:sp>
        <p:nvSpPr>
          <p:cNvPr id="4" name="Espace réservé du numéro de diapositive 3">
            <a:extLst>
              <a:ext uri="{FF2B5EF4-FFF2-40B4-BE49-F238E27FC236}">
                <a16:creationId xmlns:a16="http://schemas.microsoft.com/office/drawing/2014/main" id="{6A35B4B9-3AE1-4AA6-9FC8-A45F8F2416D1}"/>
              </a:ext>
            </a:extLst>
          </p:cNvPr>
          <p:cNvSpPr>
            <a:spLocks noGrp="1"/>
          </p:cNvSpPr>
          <p:nvPr>
            <p:ph type="sldNum" sz="quarter" idx="12"/>
          </p:nvPr>
        </p:nvSpPr>
        <p:spPr/>
        <p:txBody>
          <a:bodyPr/>
          <a:lstStyle/>
          <a:p>
            <a:fld id="{2575F29D-B4DE-47C5-B7E8-8F3A20A4DE63}" type="slidenum">
              <a:rPr lang="fr-FR" smtClean="0"/>
              <a:t>9</a:t>
            </a:fld>
            <a:endParaRPr lang="fr-FR"/>
          </a:p>
        </p:txBody>
      </p:sp>
      <p:pic>
        <p:nvPicPr>
          <p:cNvPr id="5" name="Image 4">
            <a:extLst>
              <a:ext uri="{FF2B5EF4-FFF2-40B4-BE49-F238E27FC236}">
                <a16:creationId xmlns:a16="http://schemas.microsoft.com/office/drawing/2014/main" id="{9E1873E7-C116-4FB6-86B2-C346B35B1D9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241414" y="0"/>
            <a:ext cx="1898650" cy="1784350"/>
          </a:xfrm>
          <a:prstGeom prst="rect">
            <a:avLst/>
          </a:prstGeom>
          <a:noFill/>
          <a:ln>
            <a:noFill/>
          </a:ln>
        </p:spPr>
      </p:pic>
    </p:spTree>
    <p:extLst>
      <p:ext uri="{BB962C8B-B14F-4D97-AF65-F5344CB8AC3E}">
        <p14:creationId xmlns:p14="http://schemas.microsoft.com/office/powerpoint/2010/main" val="22800716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39</TotalTime>
  <Words>821</Words>
  <Application>Microsoft Office PowerPoint</Application>
  <PresentationFormat>Grand écran</PresentationFormat>
  <Paragraphs>85</Paragraphs>
  <Slides>10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Calibri</vt:lpstr>
      <vt:lpstr>Century Gothic</vt:lpstr>
      <vt:lpstr>Wingdings 3</vt:lpstr>
      <vt:lpstr>Ion</vt:lpstr>
      <vt:lpstr>Notions de  responsabilité en copropriété</vt:lpstr>
      <vt:lpstr>Responsabilité du syndicat</vt:lpstr>
      <vt:lpstr>Responsabilité de droit commun du fait des préposés</vt:lpstr>
      <vt:lpstr>Responsabilité spéciale de l’art 14</vt:lpstr>
      <vt:lpstr>Responsabilité de droit commun du fait des choses</vt:lpstr>
      <vt:lpstr>Responsabilité de droit commun pour faute</vt:lpstr>
      <vt:lpstr>Faire respecter le règlement de copropriété</vt:lpstr>
      <vt:lpstr>VICE DE CONSTRUCTION</vt:lpstr>
      <vt:lpstr>DEFAUT D ENTRETIEN DES PARTIES COMMUNES</vt:lpstr>
      <vt:lpstr>Exonération du syndicat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LIONEL ASTRUC</dc:creator>
  <cp:lastModifiedBy>LIONEL ASTRUC</cp:lastModifiedBy>
  <cp:revision>7</cp:revision>
  <dcterms:created xsi:type="dcterms:W3CDTF">2020-11-16T15:51:58Z</dcterms:created>
  <dcterms:modified xsi:type="dcterms:W3CDTF">2020-12-02T15:20:52Z</dcterms:modified>
</cp:coreProperties>
</file>