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6" r:id="rId2"/>
    <p:sldId id="440" r:id="rId3"/>
    <p:sldId id="443" r:id="rId4"/>
    <p:sldId id="444" r:id="rId5"/>
    <p:sldId id="445" r:id="rId6"/>
    <p:sldId id="447" r:id="rId7"/>
    <p:sldId id="45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7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1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80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89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4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6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1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2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88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77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6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EC288D-125E-4A66-98CC-447D6FCB2A12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C7FF-5E64-428F-8444-B4738B706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17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F6A03-2BEF-4661-AC4E-0136EF53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33" y="2857500"/>
            <a:ext cx="8321133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Notions sur l’usure d’un bâtiment et focus sur le vieillissement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E36964-DC80-48D5-A705-6A505850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277507-E8BE-4C1C-B45B-BC5C01270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0"/>
            <a:ext cx="18986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4094-2EA5-44E9-B3AA-94AAA500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L’usure des bâtiments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48274B2-2796-4714-BF5A-9B1DACEA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802219"/>
            <a:ext cx="10224107" cy="2785781"/>
          </a:xfrm>
        </p:spPr>
        <p:txBody>
          <a:bodyPr/>
          <a:lstStyle/>
          <a:p>
            <a:r>
              <a:rPr lang="fr-FR" sz="1800" dirty="0"/>
              <a:t>Les bâtiments après leur construction et tout au long de leur durée de vie subissent une usure due au vieillissement et à l‘utilisation.</a:t>
            </a:r>
          </a:p>
          <a:p>
            <a:r>
              <a:rPr lang="fr-FR" sz="1800" dirty="0"/>
              <a:t>Ces altérations qui affectent les ouvrages et les équipements ont des conséquences sur l’aspect fonctionnel et peuvent entraîner une dépréciation de la valeur du patrimoine.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951B57-EFBA-46A1-A424-FD0B8005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7A97E5-090F-4CC1-9BD7-5A989A2AAB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14" y="0"/>
            <a:ext cx="18986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46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731BD-11DF-4BAA-B95C-37581032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149" y="1869765"/>
            <a:ext cx="5562350" cy="1769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L’usure liée au vieillissement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2200" dirty="0"/>
              <a:t>« diminution des performances physiques, mécaniques, esthétiques constitutifs en fonction du temps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A28B9-8972-436D-B695-7A5C554D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E1F3B4-7C0B-4BD6-B603-72B7421E574A}"/>
              </a:ext>
            </a:extLst>
          </p:cNvPr>
          <p:cNvSpPr txBox="1"/>
          <p:nvPr/>
        </p:nvSpPr>
        <p:spPr>
          <a:xfrm>
            <a:off x="7543800" y="3926842"/>
            <a:ext cx="404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Diminution des performances techniques des composants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A96AD5-101A-44ED-9C51-253B1BCB09DE}"/>
              </a:ext>
            </a:extLst>
          </p:cNvPr>
          <p:cNvSpPr txBox="1"/>
          <p:nvPr/>
        </p:nvSpPr>
        <p:spPr>
          <a:xfrm>
            <a:off x="7452791" y="5748198"/>
            <a:ext cx="413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Altération du rôle des ouvrages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D6687B4-0EB0-4F50-A8E9-AD1EDF55A6B6}"/>
              </a:ext>
            </a:extLst>
          </p:cNvPr>
          <p:cNvCxnSpPr/>
          <p:nvPr/>
        </p:nvCxnSpPr>
        <p:spPr>
          <a:xfrm>
            <a:off x="9308852" y="3350779"/>
            <a:ext cx="0" cy="57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24E884E-83C4-4483-96DA-91E65659AD2E}"/>
              </a:ext>
            </a:extLst>
          </p:cNvPr>
          <p:cNvCxnSpPr/>
          <p:nvPr/>
        </p:nvCxnSpPr>
        <p:spPr>
          <a:xfrm>
            <a:off x="9519319" y="4897436"/>
            <a:ext cx="0" cy="7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F690FEF-EBCB-4E9A-9038-AE07E3A50D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28578"/>
            <a:ext cx="1898650" cy="1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4206204-159B-4B84-B495-0A725FFAC63E}"/>
              </a:ext>
            </a:extLst>
          </p:cNvPr>
          <p:cNvSpPr txBox="1">
            <a:spLocks/>
          </p:cNvSpPr>
          <p:nvPr/>
        </p:nvSpPr>
        <p:spPr>
          <a:xfrm>
            <a:off x="239712" y="1812928"/>
            <a:ext cx="5653073" cy="480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2500" dirty="0"/>
              <a:t>Le vieillissement naturel des matériaux </a:t>
            </a:r>
          </a:p>
          <a:p>
            <a:pPr>
              <a:buFontTx/>
              <a:buChar char="-"/>
            </a:pPr>
            <a:r>
              <a:rPr lang="fr-FR" sz="2500" dirty="0"/>
              <a:t>Environnement climatique,</a:t>
            </a:r>
          </a:p>
          <a:p>
            <a:pPr>
              <a:buFontTx/>
              <a:buChar char="-"/>
            </a:pPr>
            <a:r>
              <a:rPr lang="fr-FR" sz="2500" dirty="0"/>
              <a:t>Exposition sur le site,</a:t>
            </a:r>
          </a:p>
          <a:p>
            <a:r>
              <a:rPr lang="fr-FR" sz="2500" dirty="0"/>
              <a:t>Les défauts initiaux </a:t>
            </a:r>
          </a:p>
          <a:p>
            <a:pPr>
              <a:buFontTx/>
              <a:buChar char="-"/>
            </a:pPr>
            <a:r>
              <a:rPr lang="fr-FR" sz="2500" dirty="0"/>
              <a:t>Erreur de conception sur le plan fonctionnel,</a:t>
            </a:r>
          </a:p>
          <a:p>
            <a:pPr>
              <a:buFontTx/>
              <a:buChar char="-"/>
            </a:pPr>
            <a:r>
              <a:rPr lang="fr-FR" sz="2500" dirty="0"/>
              <a:t>Mauvaise qualité ou erreur de choix de matériaux …</a:t>
            </a:r>
          </a:p>
          <a:p>
            <a:r>
              <a:rPr lang="fr-FR" sz="2500" dirty="0"/>
              <a:t>L’utilisation </a:t>
            </a:r>
          </a:p>
          <a:p>
            <a:pPr>
              <a:buFontTx/>
              <a:buChar char="-"/>
            </a:pPr>
            <a:r>
              <a:rPr lang="fr-FR" sz="2500" dirty="0"/>
              <a:t>Intensité d’utilisation,</a:t>
            </a:r>
          </a:p>
          <a:p>
            <a:pPr>
              <a:buFontTx/>
              <a:buChar char="-"/>
            </a:pPr>
            <a:r>
              <a:rPr lang="fr-FR" sz="2500" dirty="0"/>
              <a:t>Entretien insuffisant ou inadapté,</a:t>
            </a:r>
          </a:p>
          <a:p>
            <a:pPr>
              <a:buFontTx/>
              <a:buChar char="-"/>
            </a:pPr>
            <a:r>
              <a:rPr lang="fr-FR" sz="2500" dirty="0"/>
              <a:t>Utilisation autre que celle prévu à l’origine,</a:t>
            </a:r>
          </a:p>
          <a:p>
            <a:r>
              <a:rPr lang="fr-FR" sz="2500" dirty="0"/>
              <a:t>L’évolution de l’environnement </a:t>
            </a:r>
          </a:p>
          <a:p>
            <a:pPr>
              <a:buFontTx/>
              <a:buChar char="-"/>
            </a:pPr>
            <a:r>
              <a:rPr lang="fr-FR" sz="2500" dirty="0"/>
              <a:t>Agression par la pollution,</a:t>
            </a:r>
          </a:p>
          <a:p>
            <a:pPr>
              <a:buFontTx/>
              <a:buChar char="-"/>
            </a:pPr>
            <a:r>
              <a:rPr lang="fr-FR" sz="2500" dirty="0"/>
              <a:t>Evolution du sol d’appui,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AB42C0F-5E7F-4B57-9538-EFD575AF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FR" dirty="0"/>
              <a:t>Les causes de l’usure du bâtiment</a:t>
            </a:r>
          </a:p>
        </p:txBody>
      </p:sp>
    </p:spTree>
    <p:extLst>
      <p:ext uri="{BB962C8B-B14F-4D97-AF65-F5344CB8AC3E}">
        <p14:creationId xmlns:p14="http://schemas.microsoft.com/office/powerpoint/2010/main" val="13752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7FAD4-8D1D-4508-A925-A8C6A40E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température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A9318-A27E-4E7A-B9E7-724D7E53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394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- </a:t>
            </a:r>
            <a:r>
              <a:rPr lang="fr-FR" sz="2400" b="1" dirty="0"/>
              <a:t>un des phénomènes les plus sérieux au niveau du  vieillissement des bâtiments.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534B6C-3C81-4A34-BBE2-CA107517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04B36F-ED1C-406A-A731-E57EC1C63741}"/>
              </a:ext>
            </a:extLst>
          </p:cNvPr>
          <p:cNvSpPr txBox="1"/>
          <p:nvPr/>
        </p:nvSpPr>
        <p:spPr>
          <a:xfrm>
            <a:off x="3863752" y="2690471"/>
            <a:ext cx="479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Phénomènes  de dilatations et de rétractations successives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D0FE8C-BE75-4CFF-A028-1AB4F355F049}"/>
              </a:ext>
            </a:extLst>
          </p:cNvPr>
          <p:cNvSpPr txBox="1"/>
          <p:nvPr/>
        </p:nvSpPr>
        <p:spPr>
          <a:xfrm>
            <a:off x="4111680" y="4153834"/>
            <a:ext cx="357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Fatigue des matériaux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A1D28E-2EFD-439F-8159-594475536BAE}"/>
              </a:ext>
            </a:extLst>
          </p:cNvPr>
          <p:cNvSpPr txBox="1"/>
          <p:nvPr/>
        </p:nvSpPr>
        <p:spPr>
          <a:xfrm>
            <a:off x="4007768" y="524141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Perte de leurs caractéristiques initiales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95395D7-E061-43B7-806A-776E4E0DAF15}"/>
              </a:ext>
            </a:extLst>
          </p:cNvPr>
          <p:cNvCxnSpPr/>
          <p:nvPr/>
        </p:nvCxnSpPr>
        <p:spPr>
          <a:xfrm>
            <a:off x="5444625" y="3614738"/>
            <a:ext cx="0" cy="47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982AF56-5E14-4E80-9824-CEBB7679EFA3}"/>
              </a:ext>
            </a:extLst>
          </p:cNvPr>
          <p:cNvCxnSpPr/>
          <p:nvPr/>
        </p:nvCxnSpPr>
        <p:spPr>
          <a:xfrm>
            <a:off x="5417876" y="4653136"/>
            <a:ext cx="0" cy="48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FD94EDF9-DF40-4FE2-BFFE-F55576F64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4" y="3453789"/>
            <a:ext cx="1800200" cy="1800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5B7EE0-4649-4832-879D-42616DCF1D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14" y="0"/>
            <a:ext cx="18986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1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C505E-31C2-464C-81C7-078E9D52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5A9A9-F6E2-4B98-96AA-9DFB9C4F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33" y="2040218"/>
            <a:ext cx="8946541" cy="4195481"/>
          </a:xfrm>
        </p:spPr>
        <p:txBody>
          <a:bodyPr/>
          <a:lstStyle/>
          <a:p>
            <a:r>
              <a:rPr lang="fr-FR" dirty="0"/>
              <a:t>Le vent est un facteur de vieillissement naturel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103D68-C075-4445-BCC5-4FE65515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CA94CE-8357-4CCE-829A-9C14F909B70D}"/>
              </a:ext>
            </a:extLst>
          </p:cNvPr>
          <p:cNvSpPr txBox="1"/>
          <p:nvPr/>
        </p:nvSpPr>
        <p:spPr>
          <a:xfrm>
            <a:off x="551384" y="267643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éléments solides qu’il transporte peuvent provoquer une érosion des matériaux exposés (pierre, 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5D58D5-0943-44B8-BA49-BED4DA2AC15A}"/>
              </a:ext>
            </a:extLst>
          </p:cNvPr>
          <p:cNvSpPr txBox="1"/>
          <p:nvPr/>
        </p:nvSpPr>
        <p:spPr>
          <a:xfrm>
            <a:off x="551384" y="3837625"/>
            <a:ext cx="616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pression aérauliques variables, successives et répétées sur de longues périodes en provoquant des déformations peuvent conduire à une fatigue des matériaux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995BC9-F055-4639-8B76-C04397A90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2" y="5275813"/>
            <a:ext cx="2743200" cy="147332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CCE35BE-933B-4F62-BAE4-BE4355B48931}"/>
              </a:ext>
            </a:extLst>
          </p:cNvPr>
          <p:cNvSpPr txBox="1">
            <a:spLocks/>
          </p:cNvSpPr>
          <p:nvPr/>
        </p:nvSpPr>
        <p:spPr>
          <a:xfrm>
            <a:off x="7872411" y="452718"/>
            <a:ext cx="21784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dirty="0"/>
              <a:t>L’eau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1917539-511F-4550-9F6D-36B816E65B51}"/>
              </a:ext>
            </a:extLst>
          </p:cNvPr>
          <p:cNvSpPr txBox="1">
            <a:spLocks/>
          </p:cNvSpPr>
          <p:nvPr/>
        </p:nvSpPr>
        <p:spPr>
          <a:xfrm>
            <a:off x="7368517" y="2040218"/>
            <a:ext cx="4258816" cy="1553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/>
              <a:t>Sous forme gazeuse,</a:t>
            </a:r>
          </a:p>
          <a:p>
            <a:pPr lvl="1"/>
            <a:r>
              <a:rPr lang="fr-FR" sz="2000"/>
              <a:t>Oxydation,</a:t>
            </a:r>
          </a:p>
          <a:p>
            <a:pPr lvl="1"/>
            <a:r>
              <a:rPr lang="fr-FR" sz="2000"/>
              <a:t>Développement cryptogamique</a:t>
            </a:r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A0B19-8338-47B8-AF63-E79481A32FD5}"/>
              </a:ext>
            </a:extLst>
          </p:cNvPr>
          <p:cNvSpPr/>
          <p:nvPr/>
        </p:nvSpPr>
        <p:spPr>
          <a:xfrm>
            <a:off x="7290667" y="488807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Sous forme liquide :</a:t>
            </a:r>
          </a:p>
          <a:p>
            <a:r>
              <a:rPr lang="fr-FR" sz="2400" dirty="0"/>
              <a:t>-</a:t>
            </a:r>
            <a:r>
              <a:rPr lang="fr-FR" sz="2000" dirty="0"/>
              <a:t>Humidité de manière générale</a:t>
            </a:r>
          </a:p>
          <a:p>
            <a:r>
              <a:rPr lang="fr-FR" sz="2000" dirty="0"/>
              <a:t>-Gel/dégel</a:t>
            </a:r>
          </a:p>
          <a:p>
            <a:r>
              <a:rPr lang="fr-FR" sz="2000" dirty="0"/>
              <a:t>-Perte de résistance (bois)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8EC64D-7FE2-4BE9-A383-9F663695D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25" y="3524610"/>
            <a:ext cx="1931132" cy="1226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781C18D-3964-46D7-B499-376FC88444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14" y="0"/>
            <a:ext cx="18986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73386-CFC1-47F9-99E6-9854664B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rayonnement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88BF5-E1F7-48A2-AE55-78A438B8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5403"/>
            <a:ext cx="8946541" cy="4195481"/>
          </a:xfrm>
        </p:spPr>
        <p:txBody>
          <a:bodyPr/>
          <a:lstStyle/>
          <a:p>
            <a:r>
              <a:rPr lang="fr-FR" dirty="0"/>
              <a:t>Effets sur les pigments colorés des matériaux et sur certains polymères dont la couleur ou la transparence subissent des altérations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22E37-C3A1-48E4-8F78-4C2566B1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64804C-460A-499E-97BE-443A32C5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" y="2780019"/>
            <a:ext cx="2042914" cy="201409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7A279E4-74EB-4F97-8A58-527726FCF3E4}"/>
              </a:ext>
            </a:extLst>
          </p:cNvPr>
          <p:cNvSpPr txBox="1">
            <a:spLocks/>
          </p:cNvSpPr>
          <p:nvPr/>
        </p:nvSpPr>
        <p:spPr>
          <a:xfrm>
            <a:off x="3146227" y="3604223"/>
            <a:ext cx="44991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Les atteintes biologiques 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28AC4DC-2472-46FD-848E-7C9F05EE5656}"/>
              </a:ext>
            </a:extLst>
          </p:cNvPr>
          <p:cNvSpPr txBox="1">
            <a:spLocks/>
          </p:cNvSpPr>
          <p:nvPr/>
        </p:nvSpPr>
        <p:spPr>
          <a:xfrm>
            <a:off x="3046413" y="5036940"/>
            <a:ext cx="4002088" cy="183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/>
              <a:t>Micro – organismes,</a:t>
            </a:r>
          </a:p>
          <a:p>
            <a:r>
              <a:rPr lang="fr-FR"/>
              <a:t>Insectes xylophages,</a:t>
            </a:r>
          </a:p>
          <a:p>
            <a:r>
              <a:rPr lang="fr-FR"/>
              <a:t>Animaux : rongeurs…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A2AABAF-8559-4E29-A0C7-8EB01E823184}"/>
              </a:ext>
            </a:extLst>
          </p:cNvPr>
          <p:cNvSpPr txBox="1">
            <a:spLocks/>
          </p:cNvSpPr>
          <p:nvPr/>
        </p:nvSpPr>
        <p:spPr>
          <a:xfrm>
            <a:off x="7048502" y="4225688"/>
            <a:ext cx="4820808" cy="2588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Souvent origine gazeuse,</a:t>
            </a:r>
          </a:p>
          <a:p>
            <a:r>
              <a:rPr lang="fr-FR" dirty="0"/>
              <a:t>Les fumées de combustion de fioul contiennent du souffre et de l’hydrogène qui créent, combinés à l’eau, une atmosphère très agressive pour les matériaux métalliques et en particulier les métaux ferreux.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29A73A2-8729-4EC2-A414-16A530E88A54}"/>
              </a:ext>
            </a:extLst>
          </p:cNvPr>
          <p:cNvSpPr txBox="1">
            <a:spLocks/>
          </p:cNvSpPr>
          <p:nvPr/>
        </p:nvSpPr>
        <p:spPr>
          <a:xfrm>
            <a:off x="5395814" y="2953032"/>
            <a:ext cx="727868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Les agressions chimiques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F47955-4C87-4A3F-8832-C3FEEE422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14" y="0"/>
            <a:ext cx="1898650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30932E-37D7-400D-9ED1-B8BC441D4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64" y="1214654"/>
            <a:ext cx="2042914" cy="18002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FB370A-AC38-4973-8D2C-EBF34DD0D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1" y="5680214"/>
            <a:ext cx="18952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2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17524-8D15-4B29-B54D-A3477E7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vieillissement est généralement provoqué par la convergence de plusieurs causes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80D58-421B-4292-A1B6-DCB9F830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F29D-B4DE-47C5-B7E8-8F3A20A4DE63}" type="slidenum">
              <a:rPr lang="fr-FR" smtClean="0"/>
              <a:t>7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8A8E83-5304-4622-BA33-3FC908D45781}"/>
              </a:ext>
            </a:extLst>
          </p:cNvPr>
          <p:cNvSpPr txBox="1"/>
          <p:nvPr/>
        </p:nvSpPr>
        <p:spPr>
          <a:xfrm>
            <a:off x="8574670" y="29969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Vent + eau : accélération de l’agression des surfaces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325DBDC-3282-44AF-BD05-C0ED6F561629}"/>
              </a:ext>
            </a:extLst>
          </p:cNvPr>
          <p:cNvSpPr txBox="1"/>
          <p:nvPr/>
        </p:nvSpPr>
        <p:spPr>
          <a:xfrm>
            <a:off x="4568734" y="299695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Eau + baisse température : glace : éclatement des parois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E517F89-509E-491D-93BE-6985CC128BC0}"/>
              </a:ext>
            </a:extLst>
          </p:cNvPr>
          <p:cNvSpPr txBox="1"/>
          <p:nvPr/>
        </p:nvSpPr>
        <p:spPr>
          <a:xfrm>
            <a:off x="1089236" y="32093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Eau + gaz polluant : pluies acides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3555DFD-8C13-4C17-9F9F-52E827663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079" y="0"/>
            <a:ext cx="1898650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648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396</Words>
  <Application>Microsoft Office PowerPoint</Application>
  <PresentationFormat>Grand écran</PresentationFormat>
  <Paragraphs>59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Notions sur l’usure d’un bâtiment et focus sur le vieillissement </vt:lpstr>
      <vt:lpstr>L’usure des bâtiments </vt:lpstr>
      <vt:lpstr>Les causes de l’usure du bâtiment</vt:lpstr>
      <vt:lpstr>La température</vt:lpstr>
      <vt:lpstr>Le vent</vt:lpstr>
      <vt:lpstr>Le rayonnement </vt:lpstr>
      <vt:lpstr>Le vieillissement est généralement provoqué par la convergence de plusieurs causes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Notions sur l’usure d’un bâtiment</dc:title>
  <dc:creator>LIONEL ASTRUC</dc:creator>
  <cp:lastModifiedBy>LIONEL ASTRUC</cp:lastModifiedBy>
  <cp:revision>5</cp:revision>
  <dcterms:created xsi:type="dcterms:W3CDTF">2020-02-19T05:35:48Z</dcterms:created>
  <dcterms:modified xsi:type="dcterms:W3CDTF">2020-11-30T19:18:54Z</dcterms:modified>
</cp:coreProperties>
</file>